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  <p:sldMasterId id="2147484134" r:id="rId2"/>
  </p:sldMasterIdLst>
  <p:notesMasterIdLst>
    <p:notesMasterId r:id="rId34"/>
  </p:notesMasterIdLst>
  <p:sldIdLst>
    <p:sldId id="266" r:id="rId3"/>
    <p:sldId id="325" r:id="rId4"/>
    <p:sldId id="349" r:id="rId5"/>
    <p:sldId id="318" r:id="rId6"/>
    <p:sldId id="319" r:id="rId7"/>
    <p:sldId id="326" r:id="rId8"/>
    <p:sldId id="327" r:id="rId9"/>
    <p:sldId id="321" r:id="rId10"/>
    <p:sldId id="329" r:id="rId11"/>
    <p:sldId id="300" r:id="rId12"/>
    <p:sldId id="301" r:id="rId13"/>
    <p:sldId id="305" r:id="rId14"/>
    <p:sldId id="311" r:id="rId15"/>
    <p:sldId id="312" r:id="rId16"/>
    <p:sldId id="314" r:id="rId17"/>
    <p:sldId id="313" r:id="rId18"/>
    <p:sldId id="275" r:id="rId19"/>
    <p:sldId id="270" r:id="rId20"/>
    <p:sldId id="278" r:id="rId21"/>
    <p:sldId id="279" r:id="rId22"/>
    <p:sldId id="280" r:id="rId23"/>
    <p:sldId id="281" r:id="rId24"/>
    <p:sldId id="315" r:id="rId25"/>
    <p:sldId id="316" r:id="rId26"/>
    <p:sldId id="304" r:id="rId27"/>
    <p:sldId id="272" r:id="rId28"/>
    <p:sldId id="277" r:id="rId29"/>
    <p:sldId id="289" r:id="rId30"/>
    <p:sldId id="527" r:id="rId31"/>
    <p:sldId id="528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3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41"/>
          <c:w val="0.82259165272891743"/>
          <c:h val="0.5501018196616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477879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7-4944-93D9-0FCCECB120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480743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7-4944-93D9-0FCCECB12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6579440"/>
        <c:axId val="206579832"/>
        <c:axId val="0"/>
      </c:bar3DChart>
      <c:catAx>
        <c:axId val="206579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206579832"/>
        <c:crosses val="autoZero"/>
        <c:auto val="1"/>
        <c:lblAlgn val="ctr"/>
        <c:lblOffset val="100"/>
        <c:noMultiLvlLbl val="0"/>
      </c:catAx>
      <c:valAx>
        <c:axId val="2065798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6579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161869369924881"/>
          <c:y val="0.803808365108034"/>
          <c:w val="0.58806143170737724"/>
          <c:h val="8.4687520904408328E-2"/>
        </c:manualLayout>
      </c:layout>
      <c:overlay val="1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floor>
    <c:side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sideWall>
    <c:backWall>
      <c:thickness val="0"/>
      <c:spPr>
        <a:gradFill>
          <a:gsLst>
            <a:gs pos="0">
              <a:schemeClr val="accent1">
                <a:lumMod val="40000"/>
                <a:lumOff val="60000"/>
              </a:schemeClr>
            </a:gs>
            <a:gs pos="6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</a:gra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4600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278-4055-BE8F-D22EA5612D4A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278-4055-BE8F-D22EA5612D4A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278-4055-BE8F-D22EA5612D4A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FF00"/>
                  </a:gs>
                  <a:gs pos="4600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278-4055-BE8F-D22EA5612D4A}"/>
              </c:ext>
            </c:extLst>
          </c:dPt>
          <c:cat>
            <c:strRef>
              <c:f>Лист1!$A$2:$A$5</c:f>
              <c:strCache>
                <c:ptCount val="4"/>
                <c:pt idx="0">
                  <c:v>Исполнено за 2020 год</c:v>
                </c:pt>
                <c:pt idx="1">
                  <c:v>Первоначальный план на 2021 год</c:v>
                </c:pt>
                <c:pt idx="2">
                  <c:v>Уточненный план на 2021 год</c:v>
                </c:pt>
                <c:pt idx="3">
                  <c:v>Исполнено за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483077.8</c:v>
                </c:pt>
                <c:pt idx="1">
                  <c:v>458583.1</c:v>
                </c:pt>
                <c:pt idx="2">
                  <c:v>479186</c:v>
                </c:pt>
                <c:pt idx="3">
                  <c:v>474295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78-4055-BE8F-D22EA561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057840"/>
        <c:axId val="207058232"/>
        <c:axId val="0"/>
      </c:bar3DChart>
      <c:catAx>
        <c:axId val="207057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7058232"/>
        <c:crosses val="autoZero"/>
        <c:auto val="1"/>
        <c:lblAlgn val="ctr"/>
        <c:lblOffset val="100"/>
        <c:noMultiLvlLbl val="0"/>
      </c:catAx>
      <c:valAx>
        <c:axId val="20705823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ru-RU"/>
          </a:p>
        </c:txPr>
        <c:crossAx val="2070578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>
            <a:solidFill>
              <a:schemeClr val="accent1">
                <a:lumMod val="75000"/>
              </a:schemeClr>
            </a:solidFill>
          </a:ln>
        </c:spPr>
        <c:txPr>
          <a:bodyPr/>
          <a:lstStyle/>
          <a:p>
            <a:pPr rtl="0">
              <a:defRPr sz="1200" baseline="0">
                <a:latin typeface="Times New Roman" pitchFamily="18" charset="0"/>
              </a:defRPr>
            </a:pPr>
            <a:endParaRPr lang="ru-RU"/>
          </a:p>
        </c:txPr>
      </c:dTable>
      <c:spPr>
        <a:ln>
          <a:solidFill>
            <a:schemeClr val="accent1">
              <a:lumMod val="7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88862803950746E-3"/>
          <c:y val="0.17076064077592501"/>
          <c:w val="0.87816164779505379"/>
          <c:h val="0.82923935922407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6"/>
          <c:dPt>
            <c:idx val="0"/>
            <c:bubble3D val="0"/>
            <c:spPr>
              <a:gradFill>
                <a:gsLst>
                  <a:gs pos="0">
                    <a:srgbClr val="BEDBA3"/>
                  </a:gs>
                  <a:gs pos="46000">
                    <a:schemeClr val="accent5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1-0ABB-46E8-820A-EA2074159E84}"/>
              </c:ext>
            </c:extLst>
          </c:dPt>
          <c:dPt>
            <c:idx val="1"/>
            <c:bubble3D val="0"/>
            <c:explosion val="10"/>
            <c:spPr>
              <a:solidFill>
                <a:srgbClr val="FF00FF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3-0ABB-46E8-820A-EA2074159E84}"/>
              </c:ext>
            </c:extLst>
          </c:dPt>
          <c:dPt>
            <c:idx val="2"/>
            <c:bubble3D val="0"/>
            <c:explosion val="10"/>
            <c:spPr>
              <a:gradFill>
                <a:gsLst>
                  <a:gs pos="0">
                    <a:srgbClr val="FF9900"/>
                  </a:gs>
                  <a:gs pos="41000">
                    <a:srgbClr val="CC6600"/>
                  </a:gs>
                  <a:gs pos="98000">
                    <a:srgbClr val="FF9900"/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5-0ABB-46E8-820A-EA2074159E84}"/>
              </c:ext>
            </c:extLst>
          </c:dPt>
          <c:dPt>
            <c:idx val="3"/>
            <c:bubble3D val="0"/>
            <c:explosion val="14"/>
            <c:spPr>
              <a:gradFill>
                <a:gsLst>
                  <a:gs pos="0">
                    <a:schemeClr val="bg1">
                      <a:lumMod val="75000"/>
                    </a:schemeClr>
                  </a:gs>
                  <a:gs pos="75000">
                    <a:schemeClr val="bg1">
                      <a:lumMod val="50000"/>
                    </a:schemeClr>
                  </a:gs>
                  <a:gs pos="100000">
                    <a:schemeClr val="bg2">
                      <a:lumMod val="0"/>
                      <a:lumOff val="100000"/>
                    </a:schemeClr>
                  </a:gs>
                </a:gsLst>
                <a:path path="circle">
                  <a:fillToRect l="100000" t="100000"/>
                </a:path>
              </a:gradFill>
              <a:ln w="38077">
                <a:solidFill>
                  <a:srgbClr val="FFFF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7-0ABB-46E8-820A-EA2074159E84}"/>
              </c:ext>
            </c:extLst>
          </c:dPt>
          <c:dPt>
            <c:idx val="4"/>
            <c:bubble3D val="0"/>
            <c:spPr>
              <a:gradFill>
                <a:gsLst>
                  <a:gs pos="0">
                    <a:srgbClr val="FF9966"/>
                  </a:gs>
                  <a:gs pos="41000">
                    <a:srgbClr val="FF0000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path path="circle">
                  <a:fillToRect l="100000" t="100000"/>
                </a:path>
              </a:gradFill>
              <a:ln w="28558">
                <a:solidFill>
                  <a:srgbClr val="FF0000"/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9-0ABB-46E8-820A-EA2074159E84}"/>
              </c:ext>
            </c:extLst>
          </c:dPt>
          <c:dPt>
            <c:idx val="5"/>
            <c:bubble3D val="0"/>
            <c:spPr>
              <a:gradFill>
                <a:gsLst>
                  <a:gs pos="0">
                    <a:srgbClr val="F19917"/>
                  </a:gs>
                  <a:gs pos="99167">
                    <a:srgbClr val="FF9900"/>
                  </a:gs>
                  <a:gs pos="84000">
                    <a:schemeClr val="bg1"/>
                  </a:gs>
                </a:gsLst>
                <a:path path="circle">
                  <a:fillToRect l="100000" t="100000"/>
                </a:path>
              </a:gradFill>
              <a:ln w="12692"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B-0ABB-46E8-820A-EA2074159E84}"/>
              </c:ext>
            </c:extLst>
          </c:dPt>
          <c:dPt>
            <c:idx val="6"/>
            <c:bubble3D val="0"/>
            <c:spPr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1000">
                    <a:schemeClr val="accent3">
                      <a:lumMod val="60000"/>
                      <a:lumOff val="40000"/>
                    </a:schemeClr>
                  </a:gs>
                  <a:gs pos="98000">
                    <a:schemeClr val="tx2">
                      <a:lumMod val="75000"/>
                    </a:schemeClr>
                  </a:gs>
                </a:gsLst>
                <a:path path="circle">
                  <a:fillToRect l="100000" t="100000"/>
                </a:path>
              </a:gra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D-0ABB-46E8-820A-EA2074159E84}"/>
              </c:ext>
            </c:extLst>
          </c:dPt>
          <c:dPt>
            <c:idx val="7"/>
            <c:bubble3D val="0"/>
            <c:spPr>
              <a:solidFill>
                <a:srgbClr val="FFFF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0F-0ABB-46E8-820A-EA2074159E84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  <c:extLst>
              <c:ext xmlns:c16="http://schemas.microsoft.com/office/drawing/2014/chart" uri="{C3380CC4-5D6E-409C-BE32-E72D297353CC}">
                <c16:uniqueId val="{00000011-0ABB-46E8-820A-EA2074159E84}"/>
              </c:ext>
            </c:extLst>
          </c:dPt>
          <c:dLbls>
            <c:dLbl>
              <c:idx val="0"/>
              <c:layout>
                <c:manualLayout>
                  <c:x val="-5.6762342006284577E-2"/>
                  <c:y val="-0.195575648951809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BB-46E8-820A-EA2074159E84}"/>
                </c:ext>
              </c:extLst>
            </c:dLbl>
            <c:dLbl>
              <c:idx val="1"/>
              <c:layout>
                <c:manualLayout>
                  <c:x val="4.2991844668934166E-2"/>
                  <c:y val="-0.265241758463055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BB-46E8-820A-EA2074159E84}"/>
                </c:ext>
              </c:extLst>
            </c:dLbl>
            <c:dLbl>
              <c:idx val="2"/>
              <c:layout>
                <c:manualLayout>
                  <c:x val="4.5033743772382145E-2"/>
                  <c:y val="-4.28624363131080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BB-46E8-820A-EA2074159E84}"/>
                </c:ext>
              </c:extLst>
            </c:dLbl>
            <c:dLbl>
              <c:idx val="3"/>
              <c:layout>
                <c:manualLayout>
                  <c:x val="1.7695971283332487E-2"/>
                  <c:y val="-0.214177860120426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BB-46E8-820A-EA2074159E84}"/>
                </c:ext>
              </c:extLst>
            </c:dLbl>
            <c:dLbl>
              <c:idx val="4"/>
              <c:layout>
                <c:manualLayout>
                  <c:x val="-1.4290818149338034E-3"/>
                  <c:y val="8.92321324284598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ABB-46E8-820A-EA2074159E84}"/>
                </c:ext>
              </c:extLst>
            </c:dLbl>
            <c:dLbl>
              <c:idx val="5"/>
              <c:layout>
                <c:manualLayout>
                  <c:x val="3.2722597778172204E-3"/>
                  <c:y val="-0.271494049177356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ABB-46E8-820A-EA2074159E84}"/>
                </c:ext>
              </c:extLst>
            </c:dLbl>
            <c:dLbl>
              <c:idx val="6"/>
              <c:layout>
                <c:manualLayout>
                  <c:x val="0"/>
                  <c:y val="-0.1056288136617195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ABB-46E8-820A-EA2074159E84}"/>
                </c:ext>
              </c:extLst>
            </c:dLbl>
            <c:dLbl>
              <c:idx val="7"/>
              <c:layout>
                <c:manualLayout>
                  <c:x val="-7.8130549246805001E-2"/>
                  <c:y val="-0.119165012670698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ABB-46E8-820A-EA2074159E84}"/>
                </c:ext>
              </c:extLst>
            </c:dLbl>
            <c:dLbl>
              <c:idx val="8"/>
              <c:layout>
                <c:manualLayout>
                  <c:x val="2.7106846962359411E-2"/>
                  <c:y val="-6.89828366822383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ABB-46E8-820A-EA2074159E8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56012.5</c:v>
                </c:pt>
                <c:pt idx="1">
                  <c:v>1733.3</c:v>
                </c:pt>
                <c:pt idx="2">
                  <c:v>4085.8</c:v>
                </c:pt>
                <c:pt idx="3">
                  <c:v>9081.2999999999993</c:v>
                </c:pt>
                <c:pt idx="4">
                  <c:v>2219.1999999999998</c:v>
                </c:pt>
                <c:pt idx="5">
                  <c:v>265336.8</c:v>
                </c:pt>
                <c:pt idx="6">
                  <c:v>49593.599999999999</c:v>
                </c:pt>
                <c:pt idx="7" formatCode="General">
                  <c:v>85.8</c:v>
                </c:pt>
                <c:pt idx="8">
                  <c:v>24640.2</c:v>
                </c:pt>
                <c:pt idx="9" formatCode="General">
                  <c:v>14918.3</c:v>
                </c:pt>
                <c:pt idx="10" formatCode="General">
                  <c:v>200</c:v>
                </c:pt>
                <c:pt idx="11">
                  <c:v>46388.1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B-46E8-820A-EA2074159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plotVisOnly val="1"/>
    <c:dispBlanksAs val="zero"/>
    <c:showDLblsOverMax val="0"/>
  </c:chart>
  <c:spPr>
    <a:gradFill flip="none" rotWithShape="1">
      <a:gsLst>
        <a:gs pos="77092">
          <a:srgbClr val="DBFCFD"/>
        </a:gs>
        <a:gs pos="0">
          <a:schemeClr val="bg1"/>
        </a:gs>
        <a:gs pos="0">
          <a:schemeClr val="bg1"/>
        </a:gs>
        <a:gs pos="100000">
          <a:schemeClr val="accent3">
            <a:lumMod val="20000"/>
            <a:lumOff val="80000"/>
          </a:schemeClr>
        </a:gs>
      </a:gsLst>
      <a:path path="circle">
        <a:fillToRect l="100000" t="100000"/>
      </a:path>
      <a:tileRect r="-100000" b="-100000"/>
    </a:gradFill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val>
            <c:numRef>
              <c:f>Лист1!$A$2:$A$14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E-4534-BAFC-5D45692668E9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2020 год (факт)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Лист1!$B$2:$B$14</c:f>
              <c:numCache>
                <c:formatCode>#,##0.00000</c:formatCode>
                <c:ptCount val="13"/>
                <c:pt idx="0">
                  <c:v>53923.672169999998</c:v>
                </c:pt>
                <c:pt idx="1">
                  <c:v>1694.6</c:v>
                </c:pt>
                <c:pt idx="2">
                  <c:v>2210.8194199999998</c:v>
                </c:pt>
                <c:pt idx="3">
                  <c:v>8402.0583499999993</c:v>
                </c:pt>
                <c:pt idx="4">
                  <c:v>3408.0914400000001</c:v>
                </c:pt>
                <c:pt idx="5">
                  <c:v>288127.17135000002</c:v>
                </c:pt>
                <c:pt idx="6">
                  <c:v>59343.740180000001</c:v>
                </c:pt>
                <c:pt idx="7">
                  <c:v>110</c:v>
                </c:pt>
                <c:pt idx="8">
                  <c:v>24008.640599999999</c:v>
                </c:pt>
                <c:pt idx="9">
                  <c:v>391.15521999999999</c:v>
                </c:pt>
                <c:pt idx="10">
                  <c:v>200</c:v>
                </c:pt>
                <c:pt idx="11">
                  <c:v>41257.895709999997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E-4534-BAFC-5D45692668E9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2021 год (план)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Лист1!$C$2:$C$14</c:f>
              <c:numCache>
                <c:formatCode>#,##0.00000</c:formatCode>
                <c:ptCount val="13"/>
                <c:pt idx="0">
                  <c:v>56940.53847</c:v>
                </c:pt>
                <c:pt idx="1">
                  <c:v>1733.3</c:v>
                </c:pt>
                <c:pt idx="2">
                  <c:v>4098.4160000000002</c:v>
                </c:pt>
                <c:pt idx="3">
                  <c:v>9309.3462500000005</c:v>
                </c:pt>
                <c:pt idx="4">
                  <c:v>2256.9876899999999</c:v>
                </c:pt>
                <c:pt idx="5">
                  <c:v>266402.80641999998</c:v>
                </c:pt>
                <c:pt idx="6">
                  <c:v>50097.75157</c:v>
                </c:pt>
                <c:pt idx="7">
                  <c:v>85.8</c:v>
                </c:pt>
                <c:pt idx="8">
                  <c:v>26616.21009</c:v>
                </c:pt>
                <c:pt idx="9">
                  <c:v>15056.68615</c:v>
                </c:pt>
                <c:pt idx="10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BE-4534-BAFC-5D45692668E9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2021 год (факт)2</c:v>
                </c:pt>
              </c:strCache>
            </c:strRef>
          </c:tx>
          <c:invertIfNegative val="0"/>
          <c:val>
            <c:numRef>
              <c:f>Лист1!$D$2:$D$14</c:f>
              <c:numCache>
                <c:formatCode>#,##0.00000</c:formatCode>
                <c:ptCount val="13"/>
                <c:pt idx="0">
                  <c:v>56012.45102</c:v>
                </c:pt>
                <c:pt idx="1">
                  <c:v>1733.3</c:v>
                </c:pt>
                <c:pt idx="2">
                  <c:v>4085.7821800000002</c:v>
                </c:pt>
                <c:pt idx="3">
                  <c:v>9081.3544000000002</c:v>
                </c:pt>
                <c:pt idx="4">
                  <c:v>2219.2138300000001</c:v>
                </c:pt>
                <c:pt idx="5">
                  <c:v>265336.83003999997</c:v>
                </c:pt>
                <c:pt idx="6">
                  <c:v>49593.592799999999</c:v>
                </c:pt>
                <c:pt idx="7">
                  <c:v>85.8</c:v>
                </c:pt>
                <c:pt idx="8">
                  <c:v>24640.218919999999</c:v>
                </c:pt>
                <c:pt idx="9">
                  <c:v>14918.326660000001</c:v>
                </c:pt>
                <c:pt idx="10">
                  <c:v>200</c:v>
                </c:pt>
                <c:pt idx="11">
                  <c:v>46388.123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BE-4534-BAFC-5D4569266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811184"/>
        <c:axId val="207060192"/>
        <c:axId val="0"/>
      </c:bar3DChart>
      <c:catAx>
        <c:axId val="11681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060192"/>
        <c:crosses val="autoZero"/>
        <c:auto val="1"/>
        <c:lblAlgn val="ctr"/>
        <c:lblOffset val="100"/>
        <c:noMultiLvlLbl val="0"/>
      </c:catAx>
      <c:valAx>
        <c:axId val="20706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81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56669772893499"/>
          <c:y val="0.41357145632412834"/>
          <c:w val="0.14973589740017859"/>
          <c:h val="0.25894636432795065"/>
        </c:manualLayout>
      </c:layout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  <a:ln w="25400">
          <a:noFill/>
        </a:ln>
      </c:spPr>
    </c:sideWall>
    <c:backWall>
      <c:thickness val="0"/>
      <c:spPr>
        <a:solidFill>
          <a:schemeClr val="bg1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284989126436315"/>
          <c:y val="1.6410226370673849E-2"/>
          <c:w val="0.76992912525328205"/>
          <c:h val="0.782726233921962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329842,4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B5-4BEE-985A-0B9A86842694}"/>
                </c:ext>
              </c:extLst>
            </c:dLbl>
            <c:dLbl>
              <c:idx val="1"/>
              <c:layout>
                <c:manualLayout>
                  <c:x val="1.5458889214296483E-3"/>
                  <c:y val="1.367497328492675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288127,2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5-4BEE-985A-0B9A86842694}"/>
                </c:ext>
              </c:extLst>
            </c:dLbl>
            <c:dLbl>
              <c:idx val="2"/>
              <c:layout>
                <c:manualLayout>
                  <c:x val="0"/>
                  <c:y val="-3.28204527413476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265336,8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5-4BEE-985A-0B9A8684269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53481,2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B5-4BEE-985A-0B9A868426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329842.40000000002</c:v>
                </c:pt>
                <c:pt idx="1">
                  <c:v>288127.2</c:v>
                </c:pt>
                <c:pt idx="2">
                  <c:v>265336.8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B5-4BEE-985A-0B9A86842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876832"/>
        <c:axId val="210877224"/>
        <c:axId val="0"/>
      </c:bar3DChart>
      <c:catAx>
        <c:axId val="21087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877224"/>
        <c:crosses val="autoZero"/>
        <c:auto val="1"/>
        <c:lblAlgn val="ctr"/>
        <c:lblOffset val="100"/>
        <c:noMultiLvlLbl val="0"/>
      </c:catAx>
      <c:valAx>
        <c:axId val="210877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08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4929316359225"/>
          <c:y val="0.27678215704457432"/>
          <c:w val="0.15730649183271589"/>
          <c:h val="6.439011027585978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sz="1400" b="0" dirty="0"/>
              <a:t>тыс. рублей</a:t>
            </a:r>
          </a:p>
        </c:rich>
      </c:tx>
      <c:layout>
        <c:manualLayout>
          <c:xMode val="edge"/>
          <c:yMode val="edge"/>
          <c:x val="0.80078978977835558"/>
          <c:y val="0.18711496749095791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1">
            <a:lumMod val="60000"/>
            <a:lumOff val="4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933417102667937"/>
          <c:w val="0.96871121798023185"/>
          <c:h val="0.632344530521974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50259.3</c:v>
                </c:pt>
                <c:pt idx="1">
                  <c:v>59343.7</c:v>
                </c:pt>
                <c:pt idx="2">
                  <c:v>49593.599999999999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6-4161-B406-036C28588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186096"/>
        <c:axId val="212187272"/>
        <c:axId val="0"/>
      </c:bar3DChart>
      <c:catAx>
        <c:axId val="21218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2187272"/>
        <c:crosses val="autoZero"/>
        <c:auto val="1"/>
        <c:lblAlgn val="ctr"/>
        <c:lblOffset val="100"/>
        <c:noMultiLvlLbl val="0"/>
      </c:catAx>
      <c:valAx>
        <c:axId val="212187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2186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427231800524287E-2"/>
          <c:y val="1.5482422986832407E-2"/>
          <c:w val="0.7568177139622253"/>
          <c:h val="0.83795581802274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13506828481038E-3"/>
                  <c:y val="-5.925884449919222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25736,2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4-4E95-BDF5-1DE775A150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>
                        <a:latin typeface="Times New Roman" pitchFamily="18" charset="0"/>
                        <a:cs typeface="Times New Roman" pitchFamily="18" charset="0"/>
                      </a:rPr>
                      <a:t>24839,</a:t>
                    </a:r>
                    <a:r>
                      <a:rPr lang="ru-RU" sz="1200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4-4E95-BDF5-1DE775A150F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2020год</c:v>
                </c:pt>
                <c:pt idx="2">
                  <c:v>2021год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25736.2</c:v>
                </c:pt>
                <c:pt idx="1">
                  <c:v>24008.6</c:v>
                </c:pt>
                <c:pt idx="2">
                  <c:v>24640.2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F4-4E95-BDF5-1DE775A15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184528"/>
        <c:axId val="212184920"/>
      </c:barChart>
      <c:catAx>
        <c:axId val="21218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184920"/>
        <c:crosses val="autoZero"/>
        <c:auto val="1"/>
        <c:lblAlgn val="ctr"/>
        <c:lblOffset val="100"/>
        <c:noMultiLvlLbl val="0"/>
      </c:catAx>
      <c:valAx>
        <c:axId val="212184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218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23635163085249"/>
          <c:y val="0.28421451701708822"/>
          <c:w val="0.17768992704345138"/>
          <c:h val="7.77639351605589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2580412742525"/>
          <c:y val="4.458333333333335E-2"/>
          <c:w val="0.65081532087900773"/>
          <c:h val="0.76294444444444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39880</c:v>
                </c:pt>
                <c:pt idx="1">
                  <c:v>1733.3</c:v>
                </c:pt>
                <c:pt idx="2">
                  <c:v>6508.1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0-4D9D-A7DF-3BE6E8D978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39880</c:v>
                </c:pt>
                <c:pt idx="1">
                  <c:v>1733.3</c:v>
                </c:pt>
                <c:pt idx="2">
                  <c:v>6508.1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0-4D9D-A7DF-3BE6E8D97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88056"/>
        <c:axId val="207445976"/>
      </c:barChart>
      <c:catAx>
        <c:axId val="212188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7445976"/>
        <c:crosses val="autoZero"/>
        <c:auto val="1"/>
        <c:lblAlgn val="ctr"/>
        <c:lblOffset val="100"/>
        <c:noMultiLvlLbl val="0"/>
      </c:catAx>
      <c:valAx>
        <c:axId val="207445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188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gradFill rotWithShape="1">
      <a:gsLst>
        <a:gs pos="0">
          <a:schemeClr val="accent6">
            <a:tint val="1000"/>
            <a:satMod val="255000"/>
          </a:schemeClr>
        </a:gs>
        <a:gs pos="55000">
          <a:schemeClr val="accent6">
            <a:tint val="12000"/>
            <a:satMod val="255000"/>
          </a:schemeClr>
        </a:gs>
        <a:gs pos="100000">
          <a:schemeClr val="accent6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6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43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8438357246604666E-3"/>
          <c:y val="8.7765260301827491E-2"/>
          <c:w val="0.96340343268171591"/>
          <c:h val="0.76848543387452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99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770765402033003E-2"/>
                  <c:y val="0.11289086216815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8-497E-86F2-AB5EEC2B6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FF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2007010980941208E-2"/>
                  <c:y val="5.571811326699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C8-497E-86F2-AB5EEC2B60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hlink"/>
            </a:solidFill>
            <a:ln w="841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478377167955078E-2"/>
                  <c:y val="5.7190608160466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8-497E-86F2-AB5EEC2B6095}"/>
                </c:ext>
              </c:extLst>
            </c:dLbl>
            <c:spPr>
              <a:noFill/>
              <a:ln w="16824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объем долга, тыс.рублей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C8-497E-86F2-AB5EEC2B6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207447152"/>
        <c:axId val="207447544"/>
        <c:axId val="0"/>
      </c:bar3DChart>
      <c:catAx>
        <c:axId val="20744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2074475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07447544"/>
        <c:scaling>
          <c:orientation val="minMax"/>
          <c:max val="9000"/>
          <c:min val="0"/>
        </c:scaling>
        <c:delete val="1"/>
        <c:axPos val="l"/>
        <c:majorGridlines>
          <c:spPr>
            <a:ln w="21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07447152"/>
        <c:crosses val="autoZero"/>
        <c:crossBetween val="between"/>
        <c:majorUnit val="1000"/>
        <c:minorUnit val="200"/>
      </c:valAx>
      <c:spPr>
        <a:noFill/>
        <a:ln w="25340">
          <a:noFill/>
        </a:ln>
      </c:spPr>
    </c:plotArea>
    <c:legend>
      <c:legendPos val="b"/>
      <c:layout>
        <c:manualLayout>
          <c:xMode val="edge"/>
          <c:yMode val="edge"/>
          <c:x val="0.32037099244988559"/>
          <c:y val="0.91799223064461533"/>
          <c:w val="0.33255265145088986"/>
          <c:h val="7.2729546031339895E-2"/>
        </c:manualLayout>
      </c:layout>
      <c:overlay val="0"/>
      <c:spPr>
        <a:noFill/>
        <a:ln w="2103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6">
            <a:tint val="65000"/>
            <a:satMod val="270000"/>
          </a:schemeClr>
        </a:gs>
        <a:gs pos="25000">
          <a:schemeClr val="accent6">
            <a:tint val="60000"/>
            <a:satMod val="300000"/>
          </a:schemeClr>
        </a:gs>
        <a:gs pos="100000">
          <a:schemeClr val="accent6">
            <a:tint val="29000"/>
            <a:satMod val="400000"/>
          </a:schemeClr>
        </a:gs>
      </a:gsLst>
      <a:lin ang="16200000" scaled="1"/>
    </a:gradFill>
    <a:ln w="9525" cap="flat" cmpd="sng" algn="ctr">
      <a:solidFill>
        <a:schemeClr val="accent6">
          <a:satMod val="150000"/>
        </a:schemeClr>
      </a:solidFill>
      <a:prstDash val="solid"/>
    </a:ln>
    <a:effectLst>
      <a:outerShdw blurRad="65500" dist="381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24100</c:v>
                </c:pt>
                <c:pt idx="1">
                  <c:v>30432</c:v>
                </c:pt>
                <c:pt idx="2">
                  <c:v>24120</c:v>
                </c:pt>
                <c:pt idx="3">
                  <c:v>24436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01.01.2021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26660</c:v>
                </c:pt>
                <c:pt idx="1">
                  <c:v>32304.1</c:v>
                </c:pt>
                <c:pt idx="2">
                  <c:v>26620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01.01.2022 года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30164.09</c:v>
                </c:pt>
                <c:pt idx="1">
                  <c:v>34163.01</c:v>
                </c:pt>
                <c:pt idx="2">
                  <c:v>28000</c:v>
                </c:pt>
                <c:pt idx="3">
                  <c:v>27455.5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253476392"/>
        <c:axId val="253476784"/>
      </c:barChart>
      <c:catAx>
        <c:axId val="25347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6784"/>
        <c:crosses val="autoZero"/>
        <c:auto val="1"/>
        <c:lblAlgn val="ctr"/>
        <c:lblOffset val="100"/>
        <c:noMultiLvlLbl val="0"/>
      </c:catAx>
      <c:valAx>
        <c:axId val="2534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6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79600024164434"/>
          <c:y val="0.40434864147812666"/>
          <c:w val="0.1591556916887219"/>
          <c:h val="0.26266660196016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01.01.2020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30320</c:v>
                </c:pt>
                <c:pt idx="1">
                  <c:v>30479</c:v>
                </c:pt>
                <c:pt idx="2">
                  <c:v>30496</c:v>
                </c:pt>
                <c:pt idx="3">
                  <c:v>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01.01.2021 года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Лист1!$E$2:$E$5</c:f>
              <c:numCache>
                <c:formatCode>0.00</c:formatCode>
                <c:ptCount val="4"/>
                <c:pt idx="0">
                  <c:v>32304.17</c:v>
                </c:pt>
                <c:pt idx="1">
                  <c:v>32304.639999999999</c:v>
                </c:pt>
                <c:pt idx="2">
                  <c:v>32303.57</c:v>
                </c:pt>
                <c:pt idx="3">
                  <c:v>32304.1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01.01.2022 года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Лист1!$F$2:$F$5</c:f>
              <c:numCache>
                <c:formatCode>0.00</c:formatCode>
                <c:ptCount val="4"/>
                <c:pt idx="0">
                  <c:v>35000</c:v>
                </c:pt>
                <c:pt idx="1">
                  <c:v>35792.35</c:v>
                </c:pt>
                <c:pt idx="2">
                  <c:v>32322.34</c:v>
                </c:pt>
                <c:pt idx="3">
                  <c:v>34251.51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5-433E-A64A-787437FE1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53478744"/>
        <c:axId val="253479136"/>
      </c:barChart>
      <c:catAx>
        <c:axId val="25347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3479136"/>
        <c:crosses val="autoZero"/>
        <c:auto val="1"/>
        <c:lblAlgn val="ctr"/>
        <c:lblOffset val="100"/>
        <c:noMultiLvlLbl val="0"/>
      </c:catAx>
      <c:valAx>
        <c:axId val="253479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53478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09046381287628"/>
          <c:y val="0.93389308595341269"/>
          <c:w val="0.8101384692608472"/>
          <c:h val="5.365496426323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3051E-2"/>
          <c:w val="0.80000162626747495"/>
          <c:h val="0.5356810941574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Уточненные данные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542600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595-A594-8358A151BB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535372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B-4595-A594-8358A151BB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6580616"/>
        <c:axId val="206581008"/>
        <c:axId val="0"/>
      </c:bar3DChart>
      <c:catAx>
        <c:axId val="206580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</a:defRPr>
            </a:pPr>
            <a:endParaRPr lang="ru-RU"/>
          </a:p>
        </c:txPr>
        <c:crossAx val="206581008"/>
        <c:crosses val="autoZero"/>
        <c:auto val="1"/>
        <c:lblAlgn val="ctr"/>
        <c:lblOffset val="100"/>
        <c:noMultiLvlLbl val="0"/>
      </c:catAx>
      <c:valAx>
        <c:axId val="206581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6580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636805974963813E-2"/>
          <c:y val="0.80482436649129663"/>
          <c:w val="0.83272608318011165"/>
          <c:h val="0.17729791767861386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15161268423991"/>
          <c:y val="4.227989731442406E-2"/>
          <c:w val="0.81929973130457812"/>
          <c:h val="0.40527389515018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Лист1!$D$1</c:f>
              <c:strCache>
                <c:ptCount val="1"/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3B3D-4D4C-82E1-0CFAAC4E4EFF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7212.1862499999997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3D-4D4C-82E1-0CFAAC4E4EFF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Дефицит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2395.3885500000001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3D-4D4C-82E1-0CFAAC4E4E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5322688"/>
        <c:axId val="205323080"/>
        <c:axId val="0"/>
      </c:bar3DChart>
      <c:catAx>
        <c:axId val="205322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205323080"/>
        <c:crosses val="autoZero"/>
        <c:auto val="1"/>
        <c:lblAlgn val="ctr"/>
        <c:lblOffset val="100"/>
        <c:noMultiLvlLbl val="0"/>
      </c:catAx>
      <c:valAx>
        <c:axId val="2053230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05322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978790383660581"/>
          <c:y val="0.69088793322759745"/>
          <c:w val="0.75453170194725416"/>
          <c:h val="0.26273557977303519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 b="0">
          <a:solidFill>
            <a:schemeClr val="tx2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8.8184646150427731E-2"/>
                  <c:y val="-2.48407453944866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30-460E-A184-1BB7C6F61FBE}"/>
                </c:ext>
              </c:extLst>
            </c:dLbl>
            <c:dLbl>
              <c:idx val="1"/>
              <c:layout>
                <c:manualLayout>
                  <c:x val="-8.4792928990795897E-3"/>
                  <c:y val="-3.2292969012832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30-460E-A184-1BB7C6F61FBE}"/>
                </c:ext>
              </c:extLst>
            </c:dLbl>
            <c:dLbl>
              <c:idx val="2"/>
              <c:layout>
                <c:manualLayout>
                  <c:x val="0.23105632493825473"/>
                  <c:y val="-0.330992761367672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30-460E-A184-1BB7C6F61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#,##0.00000</c:formatCode>
                <c:ptCount val="3"/>
                <c:pt idx="0">
                  <c:v>84208.154299999995</c:v>
                </c:pt>
                <c:pt idx="1">
                  <c:v>19726.90193</c:v>
                </c:pt>
                <c:pt idx="2">
                  <c:v>376808.84587999998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7-46DC-B73C-DD4FF5E19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5058433678313772E-4"/>
          <c:y val="0.77357875728987857"/>
          <c:w val="0.40230719556801381"/>
          <c:h val="0.2203942275994834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238993459106132E-2"/>
          <c:y val="4.5965378846794802E-2"/>
          <c:w val="0.65837991567245213"/>
          <c:h val="0.93011540384401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9987946900786205"/>
                  <c:y val="-0.118498118264637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D-4100-B825-B83458D04FCE}"/>
                </c:ext>
              </c:extLst>
            </c:dLbl>
            <c:dLbl>
              <c:idx val="1"/>
              <c:layout>
                <c:manualLayout>
                  <c:x val="3.1925192966533525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D-4100-B825-B83458D04FCE}"/>
                </c:ext>
              </c:extLst>
            </c:dLbl>
            <c:dLbl>
              <c:idx val="2"/>
              <c:layout>
                <c:manualLayout>
                  <c:x val="0.10549194197637164"/>
                  <c:y val="-0.179125062493056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D-4100-B825-B83458D04FCE}"/>
                </c:ext>
              </c:extLst>
            </c:dLbl>
            <c:dLbl>
              <c:idx val="3"/>
              <c:layout>
                <c:manualLayout>
                  <c:x val="1.8044674285431991E-2"/>
                  <c:y val="-2.75577019220086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D-4100-B825-B83458D04FCE}"/>
                </c:ext>
              </c:extLst>
            </c:dLbl>
            <c:dLbl>
              <c:idx val="4"/>
              <c:layout>
                <c:manualLayout>
                  <c:x val="9.7163630767710726E-3"/>
                  <c:y val="-1.9290391345406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D-4100-B825-B83458D04FCE}"/>
                </c:ext>
              </c:extLst>
            </c:dLbl>
            <c:dLbl>
              <c:idx val="5"/>
              <c:layout>
                <c:manualLayout>
                  <c:x val="2.7761037362203033E-3"/>
                  <c:y val="-1.6534621153205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9D-4100-B825-B83458D04FCE}"/>
                </c:ext>
              </c:extLst>
            </c:dLbl>
            <c:dLbl>
              <c:idx val="6"/>
              <c:layout>
                <c:manualLayout>
                  <c:x val="-3.1809154515456998E-18"/>
                  <c:y val="-2.7557701922008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9D-4100-B825-B83458D04FCE}"/>
                </c:ext>
              </c:extLst>
            </c:dLbl>
            <c:dLbl>
              <c:idx val="8"/>
              <c:layout>
                <c:manualLayout>
                  <c:x val="-1.526857054921171E-2"/>
                  <c:y val="5.51154038440172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9D-4100-B825-B83458D04FCE}"/>
                </c:ext>
              </c:extLst>
            </c:dLbl>
            <c:dLbl>
              <c:idx val="9"/>
              <c:layout>
                <c:manualLayout>
                  <c:x val="0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9D-4100-B825-B83458D04FCE}"/>
                </c:ext>
              </c:extLst>
            </c:dLbl>
            <c:dLbl>
              <c:idx val="10"/>
              <c:layout>
                <c:manualLayout>
                  <c:x val="1.2492466812991378E-2"/>
                  <c:y val="-5.51154038440173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9D-4100-B825-B83458D04FCE}"/>
                </c:ext>
              </c:extLst>
            </c:dLbl>
            <c:dLbl>
              <c:idx val="11"/>
              <c:layout>
                <c:manualLayout>
                  <c:x val="5.1357919120075618E-2"/>
                  <c:y val="-7.99173355738251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9D-4100-B825-B83458D04FCE}"/>
                </c:ext>
              </c:extLst>
            </c:dLbl>
            <c:dLbl>
              <c:idx val="12"/>
              <c:layout>
                <c:manualLayout>
                  <c:x val="9.7163630767710715E-2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9D-4100-B825-B83458D04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Налог,взимаемый в связи с применением упрощенной системы налогообложения</c:v>
                </c:pt>
                <c:pt idx="3">
                  <c:v>Единый налог на вмененный доход</c:v>
                </c:pt>
                <c:pt idx="4">
                  <c:v>Единый сельскохозяйственный налог</c:v>
                </c:pt>
                <c:pt idx="5">
                  <c:v>Налог,взимаемый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Доходы от использования имущества</c:v>
                </c:pt>
                <c:pt idx="8">
                  <c:v>Платежи при пользовании природными ресурсами</c:v>
                </c:pt>
                <c:pt idx="9">
                  <c:v>Доходы от оказания платных услуг и компенсации затрат государства</c:v>
                </c:pt>
                <c:pt idx="10">
                  <c:v>Доходы от продажи материальных и нематериальных активов</c:v>
                </c:pt>
                <c:pt idx="11">
                  <c:v>Штрафы,санкции,возмещение ущерба</c:v>
                </c:pt>
                <c:pt idx="12">
                  <c:v>Прочие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#,##0.00000</c:formatCode>
                <c:ptCount val="13"/>
                <c:pt idx="0">
                  <c:v>59118.511440000002</c:v>
                </c:pt>
                <c:pt idx="1">
                  <c:v>15.926159999999999</c:v>
                </c:pt>
                <c:pt idx="2">
                  <c:v>19303.60457</c:v>
                </c:pt>
                <c:pt idx="3">
                  <c:v>239.61754999999999</c:v>
                </c:pt>
                <c:pt idx="4" formatCode="#,##0.0000">
                  <c:v>3038.9119700000001</c:v>
                </c:pt>
                <c:pt idx="5">
                  <c:v>861.72716000000003</c:v>
                </c:pt>
                <c:pt idx="6" formatCode="#,##0.0000">
                  <c:v>1629.85545</c:v>
                </c:pt>
                <c:pt idx="7">
                  <c:v>12556.40985</c:v>
                </c:pt>
                <c:pt idx="8">
                  <c:v>82.090119999999999</c:v>
                </c:pt>
                <c:pt idx="9">
                  <c:v>12.37392</c:v>
                </c:pt>
                <c:pt idx="10">
                  <c:v>412.47638999999998</c:v>
                </c:pt>
                <c:pt idx="11">
                  <c:v>663.05165</c:v>
                </c:pt>
                <c:pt idx="12">
                  <c:v>6000.5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31-4E69-96B4-B5638752E608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691675208103956"/>
          <c:y val="3.0460157204755027E-2"/>
          <c:w val="0.27169519605085035"/>
          <c:h val="0.93632391539828908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8050275864524053E-2"/>
                  <c:y val="-2.4753584884330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62-4C35-9790-3DA264F2F845}"/>
                </c:ext>
              </c:extLst>
            </c:dLbl>
            <c:dLbl>
              <c:idx val="1"/>
              <c:layout>
                <c:manualLayout>
                  <c:x val="6.1050600411022941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78172.379419999997</c:v>
                </c:pt>
                <c:pt idx="1">
                  <c:v>84208.2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62-4C35-9790-3DA264F2F8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550438137773499E-2"/>
                  <c:y val="-4.0224575437037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62-4C35-9790-3DA264F2F845}"/>
                </c:ext>
              </c:extLst>
            </c:dLbl>
            <c:dLbl>
              <c:idx val="1"/>
              <c:layout>
                <c:manualLayout>
                  <c:x val="3.7950373228473722E-2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62-4C35-9790-3DA264F2F84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11990.21881</c:v>
                </c:pt>
                <c:pt idx="1">
                  <c:v>19726.900000000001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62-4C35-9790-3DA264F2F8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5814688"/>
        <c:axId val="205815080"/>
        <c:axId val="0"/>
      </c:bar3DChart>
      <c:catAx>
        <c:axId val="2058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815080"/>
        <c:crosses val="autoZero"/>
        <c:auto val="1"/>
        <c:lblAlgn val="ctr"/>
        <c:lblOffset val="100"/>
        <c:noMultiLvlLbl val="0"/>
      </c:catAx>
      <c:valAx>
        <c:axId val="205815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81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12829149740071"/>
          <c:y val="0.17707364776275092"/>
          <c:w val="0.33515754511286766"/>
          <c:h val="0.2042700780157768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773180569390608E-2"/>
                  <c:y val="-6.348890207698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32-4B1F-B029-BC2CF1410DA5}"/>
                </c:ext>
              </c:extLst>
            </c:dLbl>
            <c:dLbl>
              <c:idx val="1"/>
              <c:layout>
                <c:manualLayout>
                  <c:x val="-2.9906292638828959E-3"/>
                  <c:y val="-9.2974976528717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32-4B1F-B029-BC2CF1410DA5}"/>
                </c:ext>
              </c:extLst>
            </c:dLbl>
            <c:dLbl>
              <c:idx val="2"/>
              <c:layout>
                <c:manualLayout>
                  <c:x val="-2.0159012463775213E-3"/>
                  <c:y val="-8.0877089606077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32-4B1F-B029-BC2CF1410DA5}"/>
                </c:ext>
              </c:extLst>
            </c:dLbl>
            <c:dLbl>
              <c:idx val="3"/>
              <c:layout>
                <c:manualLayout>
                  <c:x val="-6.0096900721012163E-3"/>
                  <c:y val="-2.9534693050983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32-4B1F-B029-BC2CF1410DA5}"/>
                </c:ext>
              </c:extLst>
            </c:dLbl>
            <c:dLbl>
              <c:idx val="5"/>
              <c:layout>
                <c:manualLayout>
                  <c:x val="-4.4264149557770418E-3"/>
                  <c:y val="-2.09155733751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32-4B1F-B029-BC2CF1410DA5}"/>
                </c:ext>
              </c:extLst>
            </c:dLbl>
            <c:dLbl>
              <c:idx val="6"/>
              <c:layout>
                <c:manualLayout>
                  <c:x val="3.8438029796804868E-3"/>
                  <c:y val="-2.3148124353254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32-4B1F-B029-BC2CF1410DA5}"/>
                </c:ext>
              </c:extLst>
            </c:dLbl>
            <c:dLbl>
              <c:idx val="7"/>
              <c:layout>
                <c:manualLayout>
                  <c:x val="-3.1039051210217596E-3"/>
                  <c:y val="-1.9038294168842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32-4B1F-B029-BC2CF1410DA5}"/>
                </c:ext>
              </c:extLst>
            </c:dLbl>
            <c:dLbl>
              <c:idx val="8"/>
              <c:layout>
                <c:manualLayout>
                  <c:x val="9.3113487745310683E-3"/>
                  <c:y val="-6.5274151436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32-4B1F-B029-BC2CF1410D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93413.7</c:v>
                </c:pt>
                <c:pt idx="1">
                  <c:v>55067</c:v>
                </c:pt>
                <c:pt idx="2">
                  <c:v>15.6</c:v>
                </c:pt>
                <c:pt idx="3">
                  <c:v>22956.400000000001</c:v>
                </c:pt>
                <c:pt idx="4">
                  <c:v>1591.4</c:v>
                </c:pt>
                <c:pt idx="5">
                  <c:v>11581.3</c:v>
                </c:pt>
                <c:pt idx="6">
                  <c:v>112.9</c:v>
                </c:pt>
                <c:pt idx="7">
                  <c:v>12</c:v>
                </c:pt>
                <c:pt idx="8">
                  <c:v>413</c:v>
                </c:pt>
                <c:pt idx="9">
                  <c:v>664</c:v>
                </c:pt>
                <c:pt idx="10" formatCode="General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32-4B1F-B029-BC2CF1410D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986308895808482E-2"/>
                  <c:y val="-1.8151910596684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32-4B1F-B029-BC2CF1410DA5}"/>
                </c:ext>
              </c:extLst>
            </c:dLbl>
            <c:dLbl>
              <c:idx val="1"/>
              <c:layout>
                <c:manualLayout>
                  <c:x val="4.4768402805526512E-2"/>
                  <c:y val="-5.420367248480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32-4B1F-B029-BC2CF1410DA5}"/>
                </c:ext>
              </c:extLst>
            </c:dLbl>
            <c:dLbl>
              <c:idx val="2"/>
              <c:layout>
                <c:manualLayout>
                  <c:x val="1.0373965039666026E-2"/>
                  <c:y val="-2.295261848542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32-4B1F-B029-BC2CF1410DA5}"/>
                </c:ext>
              </c:extLst>
            </c:dLbl>
            <c:dLbl>
              <c:idx val="3"/>
              <c:layout>
                <c:manualLayout>
                  <c:x val="2.7245470859755205E-2"/>
                  <c:y val="-7.5447967421174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32-4B1F-B029-BC2CF1410DA5}"/>
                </c:ext>
              </c:extLst>
            </c:dLbl>
            <c:dLbl>
              <c:idx val="4"/>
              <c:layout>
                <c:manualLayout>
                  <c:x val="1.4902190513128639E-2"/>
                  <c:y val="-9.3227249988007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32-4B1F-B029-BC2CF1410DA5}"/>
                </c:ext>
              </c:extLst>
            </c:dLbl>
            <c:dLbl>
              <c:idx val="5"/>
              <c:layout>
                <c:manualLayout>
                  <c:x val="4.3278501070502524E-2"/>
                  <c:y val="-6.6604413855563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32-4B1F-B029-BC2CF1410DA5}"/>
                </c:ext>
              </c:extLst>
            </c:dLbl>
            <c:dLbl>
              <c:idx val="6"/>
              <c:layout>
                <c:manualLayout>
                  <c:x val="2.0431445377941896E-2"/>
                  <c:y val="-6.786305962733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32-4B1F-B029-BC2CF1410DA5}"/>
                </c:ext>
              </c:extLst>
            </c:dLbl>
            <c:dLbl>
              <c:idx val="7"/>
              <c:layout>
                <c:manualLayout>
                  <c:x val="1.1950767240551427E-2"/>
                  <c:y val="-1.120638494457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32-4B1F-B029-BC2CF1410DA5}"/>
                </c:ext>
              </c:extLst>
            </c:dLbl>
            <c:dLbl>
              <c:idx val="8"/>
              <c:layout>
                <c:manualLayout>
                  <c:x val="8.3253461479796814E-3"/>
                  <c:y val="-2.1554391284231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32-4B1F-B029-BC2CF1410DA5}"/>
                </c:ext>
              </c:extLst>
            </c:dLbl>
            <c:dLbl>
              <c:idx val="9"/>
              <c:layout>
                <c:manualLayout>
                  <c:x val="9.6409956332534456E-3"/>
                  <c:y val="-4.4650453747052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4-49DA-95E1-E0F2BF3558C7}"/>
                </c:ext>
              </c:extLst>
            </c:dLbl>
            <c:dLbl>
              <c:idx val="10"/>
              <c:layout>
                <c:manualLayout>
                  <c:x val="4.7828960623960803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4-49DA-95E1-E0F2BF355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Налоговые и неналоговые доходы</c:v>
                </c:pt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государственной или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Прочие неналоговые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103935.1</c:v>
                </c:pt>
                <c:pt idx="1">
                  <c:v>59118.5</c:v>
                </c:pt>
                <c:pt idx="2">
                  <c:v>15.9</c:v>
                </c:pt>
                <c:pt idx="3">
                  <c:v>23443.9</c:v>
                </c:pt>
                <c:pt idx="4">
                  <c:v>1629.8</c:v>
                </c:pt>
                <c:pt idx="5">
                  <c:v>12556.4</c:v>
                </c:pt>
                <c:pt idx="6">
                  <c:v>82.1</c:v>
                </c:pt>
                <c:pt idx="7">
                  <c:v>12.4</c:v>
                </c:pt>
                <c:pt idx="8">
                  <c:v>412.5</c:v>
                </c:pt>
                <c:pt idx="9">
                  <c:v>663.1</c:v>
                </c:pt>
                <c:pt idx="10" formatCode="General">
                  <c:v>6000.5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32-4B1F-B029-BC2CF1410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15864"/>
        <c:axId val="205816256"/>
        <c:axId val="0"/>
      </c:bar3DChart>
      <c:catAx>
        <c:axId val="20581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5816256"/>
        <c:crosses val="autoZero"/>
        <c:auto val="1"/>
        <c:lblAlgn val="ctr"/>
        <c:lblOffset val="100"/>
        <c:noMultiLvlLbl val="0"/>
      </c:catAx>
      <c:valAx>
        <c:axId val="2058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1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32 341,5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A6-46D2-AD6A-BDF0DB192B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36 685,0 т.р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A6-46D2-AD6A-BDF0DB192B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36 440,2 т. 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A6-46D2-AD6A-BDF0DB192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2020 год</c:v>
                </c:pt>
                <c:pt idx="1">
                  <c:v>План 2021 год</c:v>
                </c:pt>
                <c:pt idx="2">
                  <c:v>Факт 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54627.35</c:v>
                </c:pt>
                <c:pt idx="1">
                  <c:v>55067</c:v>
                </c:pt>
                <c:pt idx="2">
                  <c:v>59118.5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6-46D2-AD6A-BDF0DB192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07665592"/>
        <c:axId val="207665984"/>
        <c:axId val="60833712"/>
      </c:bar3DChart>
      <c:catAx>
        <c:axId val="20766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665984"/>
        <c:crosses val="autoZero"/>
        <c:auto val="1"/>
        <c:lblAlgn val="ctr"/>
        <c:lblOffset val="100"/>
        <c:noMultiLvlLbl val="0"/>
      </c:catAx>
      <c:valAx>
        <c:axId val="207665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665592"/>
        <c:crosses val="autoZero"/>
        <c:crossBetween val="between"/>
      </c:valAx>
      <c:serAx>
        <c:axId val="60833712"/>
        <c:scaling>
          <c:orientation val="minMax"/>
        </c:scaling>
        <c:delete val="1"/>
        <c:axPos val="b"/>
        <c:majorTickMark val="out"/>
        <c:minorTickMark val="none"/>
        <c:tickLblPos val="nextTo"/>
        <c:crossAx val="2076659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155264.11022999999</c:v>
                </c:pt>
                <c:pt idx="1">
                  <c:v>143799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C-4655-81A0-7C0694626C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27809.873930000002</c:v>
                </c:pt>
                <c:pt idx="1">
                  <c:v>13749.78191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C-4655-81A0-7C0694626C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176753.24195</c:v>
                </c:pt>
                <c:pt idx="1">
                  <c:v>178544.96515999999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C-4655-81A0-7C0694626CD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30692.631549999998</c:v>
                </c:pt>
                <c:pt idx="1">
                  <c:v>40680.825960000002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3C-4655-81A0-7C0694626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667160"/>
        <c:axId val="207667552"/>
        <c:axId val="0"/>
      </c:bar3DChart>
      <c:catAx>
        <c:axId val="207667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7667552"/>
        <c:crosses val="autoZero"/>
        <c:auto val="1"/>
        <c:lblAlgn val="ctr"/>
        <c:lblOffset val="100"/>
        <c:noMultiLvlLbl val="0"/>
      </c:catAx>
      <c:valAx>
        <c:axId val="2076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7667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6D03A-5F3B-435C-97E6-970E09C567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D8C73-AD41-415A-8265-0CCFD3C93ED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2021 году составили </a:t>
          </a:r>
        </a:p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265 336,83004 тыс. руб.</a:t>
          </a:r>
        </a:p>
        <a:p>
          <a:pPr algn="ctr" rtl="0"/>
          <a:r>
            <a:rPr lang="ru-RU" b="1" dirty="0">
              <a:latin typeface="Times New Roman" pitchFamily="18" charset="0"/>
              <a:cs typeface="Times New Roman" pitchFamily="18" charset="0"/>
            </a:rPr>
            <a:t>(55,9% от общей суммы расходов)</a:t>
          </a:r>
        </a:p>
      </dgm:t>
    </dgm:pt>
    <dgm:pt modelId="{64EB3E98-7D77-413F-8CA0-E022F2CF3CB2}" type="parTrans" cxnId="{C3CCEB0C-1EFF-4944-9738-D14B6EEC60FB}">
      <dgm:prSet/>
      <dgm:spPr/>
      <dgm:t>
        <a:bodyPr/>
        <a:lstStyle/>
        <a:p>
          <a:endParaRPr lang="ru-RU"/>
        </a:p>
      </dgm:t>
    </dgm:pt>
    <dgm:pt modelId="{C7234432-1A82-48AD-BD10-0E33EF2501B9}" type="sibTrans" cxnId="{C3CCEB0C-1EFF-4944-9738-D14B6EEC60FB}">
      <dgm:prSet/>
      <dgm:spPr/>
      <dgm:t>
        <a:bodyPr/>
        <a:lstStyle/>
        <a:p>
          <a:endParaRPr lang="ru-RU"/>
        </a:p>
      </dgm:t>
    </dgm:pt>
    <dgm:pt modelId="{23A04BDF-16F3-455D-882A-0DC98D2D33A1}" type="pres">
      <dgm:prSet presAssocID="{3B86D03A-5F3B-435C-97E6-970E09C56712}" presName="linear" presStyleCnt="0">
        <dgm:presLayoutVars>
          <dgm:animLvl val="lvl"/>
          <dgm:resizeHandles val="exact"/>
        </dgm:presLayoutVars>
      </dgm:prSet>
      <dgm:spPr/>
    </dgm:pt>
    <dgm:pt modelId="{47DA4C33-E25A-4F25-BB4C-C0EE3B98AD35}" type="pres">
      <dgm:prSet presAssocID="{5AAD8C73-AD41-415A-8265-0CCFD3C93ED8}" presName="parentText" presStyleLbl="node1" presStyleIdx="0" presStyleCnt="1" custScaleY="103378" custLinFactNeighborX="-592" custLinFactNeighborY="4562">
        <dgm:presLayoutVars>
          <dgm:chMax val="0"/>
          <dgm:bulletEnabled val="1"/>
        </dgm:presLayoutVars>
      </dgm:prSet>
      <dgm:spPr/>
    </dgm:pt>
  </dgm:ptLst>
  <dgm:cxnLst>
    <dgm:cxn modelId="{C3CCEB0C-1EFF-4944-9738-D14B6EEC60FB}" srcId="{3B86D03A-5F3B-435C-97E6-970E09C56712}" destId="{5AAD8C73-AD41-415A-8265-0CCFD3C93ED8}" srcOrd="0" destOrd="0" parTransId="{64EB3E98-7D77-413F-8CA0-E022F2CF3CB2}" sibTransId="{C7234432-1A82-48AD-BD10-0E33EF2501B9}"/>
    <dgm:cxn modelId="{D4415B98-B5EA-43A9-8BAE-2081A3146D9D}" type="presOf" srcId="{5AAD8C73-AD41-415A-8265-0CCFD3C93ED8}" destId="{47DA4C33-E25A-4F25-BB4C-C0EE3B98AD35}" srcOrd="0" destOrd="0" presId="urn:microsoft.com/office/officeart/2005/8/layout/vList2"/>
    <dgm:cxn modelId="{2E3086C0-2DAA-4FF0-96C8-21A3719F5BE2}" type="presOf" srcId="{3B86D03A-5F3B-435C-97E6-970E09C56712}" destId="{23A04BDF-16F3-455D-882A-0DC98D2D33A1}" srcOrd="0" destOrd="0" presId="urn:microsoft.com/office/officeart/2005/8/layout/vList2"/>
    <dgm:cxn modelId="{BA0698C0-9451-4D30-8E94-F67072D68E11}" type="presParOf" srcId="{23A04BDF-16F3-455D-882A-0DC98D2D33A1}" destId="{47DA4C33-E25A-4F25-BB4C-C0EE3B98AD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A4C33-E25A-4F25-BB4C-C0EE3B98AD35}">
      <dsp:nvSpPr>
        <dsp:cNvPr id="0" name=""/>
        <dsp:cNvSpPr/>
      </dsp:nvSpPr>
      <dsp:spPr>
        <a:xfrm>
          <a:off x="0" y="41641"/>
          <a:ext cx="5000660" cy="139820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tint val="30000"/>
                <a:satMod val="300000"/>
              </a:schemeClr>
              <a:schemeClr val="accent5"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shade val="60000"/>
              <a:satMod val="11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Расходы районного бюджета  на образование  в 2021 году составили 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265 336,83004 тыс. руб.</a:t>
          </a:r>
        </a:p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itchFamily="18" charset="0"/>
              <a:cs typeface="Times New Roman" pitchFamily="18" charset="0"/>
            </a:rPr>
            <a:t>(55,9% от общей суммы расходов)</a:t>
          </a:r>
        </a:p>
      </dsp:txBody>
      <dsp:txXfrm>
        <a:off x="68255" y="109896"/>
        <a:ext cx="4864150" cy="1261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0.64269</cdr:x>
      <cdr:y>0.397</cdr:y>
    </cdr:from>
    <cdr:to>
      <cdr:x>0.73993</cdr:x>
      <cdr:y>0.55685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79888" y="1843464"/>
          <a:ext cx="798866" cy="742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0.44732</cdr:x>
      <cdr:y>0.14619</cdr:y>
    </cdr:from>
    <cdr:to>
      <cdr:x>0.56252</cdr:x>
      <cdr:y>0.22232</cdr:y>
    </cdr:to>
    <cdr:sp macro="" textlink="">
      <cdr:nvSpPr>
        <cdr:cNvPr id="5" name="TextBox 4"/>
        <cdr:cNvSpPr txBox="1"/>
      </cdr:nvSpPr>
      <cdr:spPr>
        <a:xfrm xmlns:a="http://schemas.openxmlformats.org/drawingml/2006/main" rot="20232045">
          <a:off x="3674853" y="678810"/>
          <a:ext cx="946446" cy="35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0.432</cdr:x>
      <cdr:y>0.30928</cdr:y>
    </cdr:from>
    <cdr:to>
      <cdr:x>0.528</cdr:x>
      <cdr:y>0.39765</cdr:y>
    </cdr:to>
    <cdr:sp macro="" textlink="">
      <cdr:nvSpPr>
        <cdr:cNvPr id="4" name="TextBox 3"/>
        <cdr:cNvSpPr txBox="1"/>
      </cdr:nvSpPr>
      <cdr:spPr>
        <a:xfrm xmlns:a="http://schemas.openxmlformats.org/drawingml/2006/main" rot="19538167">
          <a:off x="3857652" y="1000132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</cdr:x>
      <cdr:y>0.85714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 flipV="1">
          <a:off x="7143800" y="2571768"/>
          <a:ext cx="17859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0.0084</cdr:x>
      <cdr:y>0</cdr:y>
    </cdr:from>
    <cdr:to>
      <cdr:x>1</cdr:x>
      <cdr:y>0.2549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129" y="-857256"/>
          <a:ext cx="8429713" cy="928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0.45529</cdr:x>
      <cdr:y>0.2</cdr:y>
    </cdr:from>
    <cdr:to>
      <cdr:x>0.60976</cdr:x>
      <cdr:y>0.28333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4000560" y="857256"/>
          <a:ext cx="1357322" cy="35719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0.19894</cdr:x>
      <cdr:y>0.04561</cdr:y>
    </cdr:from>
    <cdr:to>
      <cdr:x>0.38397</cdr:x>
      <cdr:y>0.2334</cdr:y>
    </cdr:to>
    <cdr:sp macro="" textlink="">
      <cdr:nvSpPr>
        <cdr:cNvPr id="6" name="TextBox 5"/>
        <cdr:cNvSpPr txBox="1"/>
      </cdr:nvSpPr>
      <cdr:spPr>
        <a:xfrm xmlns:a="http://schemas.openxmlformats.org/drawingml/2006/main" rot="521370">
          <a:off x="1748034" y="195496"/>
          <a:ext cx="1625872" cy="80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0.48797</cdr:x>
      <cdr:y>0.44809</cdr:y>
    </cdr:from>
    <cdr:to>
      <cdr:x>0.59855</cdr:x>
      <cdr:y>0.50708</cdr:y>
    </cdr:to>
    <cdr:sp macro="" textlink="">
      <cdr:nvSpPr>
        <cdr:cNvPr id="8" name="TextBox 7"/>
        <cdr:cNvSpPr txBox="1"/>
      </cdr:nvSpPr>
      <cdr:spPr>
        <a:xfrm xmlns:a="http://schemas.openxmlformats.org/drawingml/2006/main" rot="572021">
          <a:off x="4287765" y="1920642"/>
          <a:ext cx="971586" cy="252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0.80992</cdr:x>
      <cdr:y>0.70769</cdr:y>
    </cdr:from>
    <cdr:to>
      <cdr:x>1</cdr:x>
      <cdr:y>1</cdr:y>
    </cdr:to>
    <cdr:pic>
      <cdr:nvPicPr>
        <cdr:cNvPr id="2" name="object 27">
          <a:extLst xmlns:a="http://schemas.openxmlformats.org/drawingml/2006/main">
            <a:ext uri="{FF2B5EF4-FFF2-40B4-BE49-F238E27FC236}">
              <a16:creationId xmlns:a16="http://schemas.microsoft.com/office/drawing/2014/main" id="{B56760F6-A7ED-4661-8C79-0179581E7F68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7056783" y="3312368"/>
          <a:ext cx="1656185" cy="13681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6B623-7E48-4908-99EB-DB8E89E2D5E7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6C619-D682-4E79-801E-BA91E419EA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0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4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97175-0C2D-4446-83AA-0A8AE8931CA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7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6C619-D682-4E79-801E-BA91E419EA1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15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A3CC1-C04F-4A19-804C-0D6784ED01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4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46512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61734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9813983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15063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2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0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8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84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4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3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68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677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0332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084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524877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3914" r:id="rId12"/>
    <p:sldLayoutId id="2147483953" r:id="rId13"/>
    <p:sldLayoutId id="2147483888" r:id="rId14"/>
    <p:sldLayoutId id="2147483673" r:id="rId15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29.04.2022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0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bsolute-reconciliation.org/sitebuilder/images/imagesCAIJT1OC-730x5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35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785794"/>
            <a:ext cx="6313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358"/>
            <a:ext cx="1643074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4315" y="4992767"/>
            <a:ext cx="8215370" cy="14157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проекту Решения Совета депутатов МО Александровский район от «Об исполнении бюджета муниципального образования Александровский район за 2021 год»</a:t>
            </a:r>
            <a:endParaRPr lang="ru-RU" dirty="0"/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71612"/>
            <a:ext cx="514353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38580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7812" y="548680"/>
            <a:ext cx="842493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200684"/>
              </p:ext>
            </p:extLst>
          </p:nvPr>
        </p:nvGraphicFramePr>
        <p:xfrm>
          <a:off x="158750" y="1290638"/>
          <a:ext cx="8742363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691227"/>
              </p:ext>
            </p:extLst>
          </p:nvPr>
        </p:nvGraphicFramePr>
        <p:xfrm>
          <a:off x="317977" y="1268760"/>
          <a:ext cx="8563297" cy="488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332656"/>
            <a:ext cx="8840229" cy="69269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Александровского района в 2021 году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удельному весу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Autofit/>
          </a:bodyPr>
          <a:lstStyle/>
          <a:p>
            <a:pPr algn="ctr" fontAlgn="ctr"/>
            <a:r>
              <a:rPr lang="ru-RU" sz="2000" b="1" dirty="0">
                <a:solidFill>
                  <a:schemeClr val="tx1"/>
                </a:solidFill>
                <a:latin typeface="Times New Roman"/>
              </a:rPr>
              <a:t>Расходы районного бюджета по разделам и подразделам классификации расходов бюджета,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6481136"/>
              </p:ext>
            </p:extLst>
          </p:nvPr>
        </p:nvGraphicFramePr>
        <p:xfrm>
          <a:off x="539553" y="980729"/>
          <a:ext cx="8064894" cy="511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56 940,53847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56 012,45102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-928 08745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2 002,85150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2 002,85150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754,51727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747,27527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-7,24200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20 776,02431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20 361,05093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-414,97338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28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58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11 783,23711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11 642,10039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-141,13672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1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6,85786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6,85786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00967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43,33391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-43,33391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9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21 573,71651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21 252,31507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-321,40144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87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1 733,3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8956816"/>
              </p:ext>
            </p:extLst>
          </p:nvPr>
        </p:nvGraphicFramePr>
        <p:xfrm>
          <a:off x="357158" y="428604"/>
          <a:ext cx="8329641" cy="567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4 098,416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4 085,78218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-12,63382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769,10000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769,10000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42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3 317,53600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3 304,90218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-12,63382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4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11,78000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11,78000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9 309,34625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9 081,35440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-227,99185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3 936,80000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3 934,29845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-2,50155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880,69774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788,26244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-92,43530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89,18318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-89,18318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4 402,66533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4 358,79351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-43,87182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8028067"/>
              </p:ext>
            </p:extLst>
          </p:nvPr>
        </p:nvGraphicFramePr>
        <p:xfrm>
          <a:off x="357158" y="428604"/>
          <a:ext cx="8572560" cy="535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Отклонение</a:t>
                      </a:r>
                    </a:p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2 256,98769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2 219,21383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-37,77386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54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2 242,08387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2 204,31001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-37,77386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14,90382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14,90382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42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266 402,80642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265 336,83004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-1 065,97638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44 155,83195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44 143,06606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-12,76589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188 714,55861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187 684,84654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-1 029,71207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13 252,26819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13 238,59613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-13,67206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2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641,63780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641,63780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97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19 638,50987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19 628,68351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-9,82636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25370981"/>
              </p:ext>
            </p:extLst>
          </p:nvPr>
        </p:nvGraphicFramePr>
        <p:xfrm>
          <a:off x="357158" y="428604"/>
          <a:ext cx="8329641" cy="5125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13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50 097,75157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49 593,59280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-504,15877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516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36 028,28821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35 658,79425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-369,49396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1 625,00000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1 625,00000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50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12 444,46336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12 309,79855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-134,66481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5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26 616,21009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24 640,21892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-1 975,99117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1 963,46209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1 963,46209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6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332,64800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332,64800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35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24 320,10000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22 344,10883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-1 975,99117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5683186"/>
              </p:ext>
            </p:extLst>
          </p:nvPr>
        </p:nvGraphicFramePr>
        <p:xfrm>
          <a:off x="357159" y="116633"/>
          <a:ext cx="8535322" cy="5773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9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3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РЗ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Факт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latin typeface="Times New Roman"/>
                        </a:rPr>
                        <a:t>Отклонение (+;-)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latin typeface="Times New Roman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15 056,68615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14 918,32666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-138,35949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97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14 974,04601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14 835,68652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-138,35949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82,64014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82,64014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6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46 388,123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46 388,123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75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39 880,00000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39 880,00000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Иные дотации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6274902"/>
                  </a:ext>
                </a:extLst>
              </a:tr>
              <a:tr h="261855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6 508,12300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6 508,12300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781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479 185,96564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474 294,99285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-4 890,97279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0926"/>
            <a:ext cx="9144000" cy="53470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95138"/>
              </p:ext>
            </p:extLst>
          </p:nvPr>
        </p:nvGraphicFramePr>
        <p:xfrm>
          <a:off x="571473" y="1214422"/>
          <a:ext cx="8429685" cy="5429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10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9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9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034" marR="7034" marT="762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034" marR="7034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332656"/>
            <a:ext cx="82868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Исполнение бюджета муниципального образования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Александровский район по расходам за 2020– 2021 годы, тыс. руб.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94299" y="218110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Тыс.рублей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10853"/>
              </p:ext>
            </p:extLst>
          </p:nvPr>
        </p:nvGraphicFramePr>
        <p:xfrm>
          <a:off x="323530" y="980728"/>
          <a:ext cx="8677628" cy="56629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2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4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2020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Уточненный план на 2021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Факт за 2021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 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Динамика к 2020 году, %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53 923,67217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56 940,53847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56 012,45102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6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1 694,6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1 733,3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11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2 210,81942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4 098,416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4 085,78218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184,8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2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8 402,05835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9 309,34625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9 081,35440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3 408,09144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2 256,98769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2 219,21383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65,1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Образование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288 127,17135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266 402,80642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265 336,83004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Культура и 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59 343,74018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50 097,75157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49 593,59280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83,6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Здравоохранение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24 008,64060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26 616,21009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24 640,21892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391,15522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15 056,68615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14 918,32666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3 813,9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Средства массовой информации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/>
                        <a:t>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6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41 257,89571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46 388,123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46 388,123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112,4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ИТОГО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483 077,84444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479 185,96564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474 294,99285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/>
                        <a:t>98,2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988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42860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cap="small" dirty="0">
                <a:solidFill>
                  <a:schemeClr val="tx1"/>
                </a:solidFill>
                <a:latin typeface="Times New Roman" pitchFamily="18" charset="0"/>
              </a:rPr>
              <a:t>Динамика расходов бюджета по разделам за 2020-2021 годы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6178550"/>
              </p:ext>
            </p:extLst>
          </p:nvPr>
        </p:nvGraphicFramePr>
        <p:xfrm>
          <a:off x="428596" y="785794"/>
          <a:ext cx="8183562" cy="5327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4528958"/>
              </p:ext>
            </p:extLst>
          </p:nvPr>
        </p:nvGraphicFramePr>
        <p:xfrm>
          <a:off x="285720" y="274638"/>
          <a:ext cx="500066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3668634"/>
              </p:ext>
            </p:extLst>
          </p:nvPr>
        </p:nvGraphicFramePr>
        <p:xfrm>
          <a:off x="457200" y="1785926"/>
          <a:ext cx="4829176" cy="440081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00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11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44 143,06606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17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187 684,84654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48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13 238,59613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>
                          <a:latin typeface="Times New Roman" pitchFamily="18" charset="0"/>
                          <a:cs typeface="Times New Roman" pitchFamily="18" charset="0"/>
                        </a:rPr>
                        <a:t>641,63780 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7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>
                          <a:latin typeface="Times New Roman" pitchFamily="18" charset="0"/>
                          <a:cs typeface="Times New Roman" pitchFamily="18" charset="0"/>
                        </a:rPr>
                        <a:t>19 628,68351 </a:t>
                      </a:r>
                      <a:r>
                        <a:rPr lang="ru-RU" b="1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2945" name="Picture 1" descr="C:\Documents and Settings\Admin\Мои документы\Загрузки\презентация\a2eab31020320d6131263e8cd31eab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4000504"/>
            <a:ext cx="3018034" cy="2005024"/>
          </a:xfrm>
          <a:prstGeom prst="rect">
            <a:avLst/>
          </a:prstGeom>
          <a:noFill/>
        </p:spPr>
      </p:pic>
      <p:pic>
        <p:nvPicPr>
          <p:cNvPr id="82946" name="Picture 2" descr="C:\Documents and Settings\Admin\Мои документы\Загрузки\презентация\inde4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642918"/>
            <a:ext cx="3000396" cy="19966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" y="1409379"/>
            <a:ext cx="9081035" cy="54486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80" y="260648"/>
            <a:ext cx="7921311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Основные показатели бюджета муниципального образования Александровский район за 2021 год (тыс.рублей)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62841885"/>
              </p:ext>
            </p:extLst>
          </p:nvPr>
        </p:nvGraphicFramePr>
        <p:xfrm>
          <a:off x="285720" y="2512267"/>
          <a:ext cx="2919144" cy="23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97556"/>
              </p:ext>
            </p:extLst>
          </p:nvPr>
        </p:nvGraphicFramePr>
        <p:xfrm>
          <a:off x="214282" y="4714884"/>
          <a:ext cx="5779590" cy="19910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Отклонение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Доходы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477 879,16794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480 743,90211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2 864,73417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Расходы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479 185,96564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474 294,99285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-9 046,59722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Дефицит(-),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(+)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-1 306,79770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6 448,90926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1144403"/>
              </p:ext>
            </p:extLst>
          </p:nvPr>
        </p:nvGraphicFramePr>
        <p:xfrm>
          <a:off x="2931956" y="2421416"/>
          <a:ext cx="3280087" cy="230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508170"/>
              </p:ext>
            </p:extLst>
          </p:nvPr>
        </p:nvGraphicFramePr>
        <p:xfrm>
          <a:off x="3275857" y="2165023"/>
          <a:ext cx="2796341" cy="7097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57"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957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479 185,96564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474 294,99285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98,2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81590" y="1285861"/>
            <a:ext cx="2976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Расходы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1357299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Доходы бюджета МО Александровский</a:t>
            </a:r>
          </a:p>
          <a:p>
            <a:pPr algn="ctr"/>
            <a:r>
              <a:rPr lang="ru-RU" sz="1600" dirty="0"/>
              <a:t> район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16148"/>
              </p:ext>
            </p:extLst>
          </p:nvPr>
        </p:nvGraphicFramePr>
        <p:xfrm>
          <a:off x="251520" y="2210764"/>
          <a:ext cx="2918127" cy="5963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50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542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6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477 879,16794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480 743,90211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100,6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28184" y="1285860"/>
            <a:ext cx="280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Дефицит(</a:t>
            </a:r>
            <a:r>
              <a:rPr lang="ru-RU" sz="1600" dirty="0" err="1"/>
              <a:t>профицит</a:t>
            </a:r>
            <a:r>
              <a:rPr lang="ru-RU" sz="1600" dirty="0"/>
              <a:t>) бюджета МО Александровский район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59268"/>
              </p:ext>
            </p:extLst>
          </p:nvPr>
        </p:nvGraphicFramePr>
        <p:xfrm>
          <a:off x="6228184" y="2143116"/>
          <a:ext cx="2701534" cy="7340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88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Уточненный план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Факт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Процент исполнения</a:t>
                      </a: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3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-1 306,79770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6 448,90926</a:t>
                      </a: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94421913"/>
              </p:ext>
            </p:extLst>
          </p:nvPr>
        </p:nvGraphicFramePr>
        <p:xfrm>
          <a:off x="6043452" y="2852936"/>
          <a:ext cx="3005052" cy="181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72198" y="4572008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Объем </a:t>
            </a:r>
            <a:r>
              <a:rPr lang="ru-RU" sz="1400" b="1" dirty="0"/>
              <a:t>муниципального долга</a:t>
            </a:r>
            <a:r>
              <a:rPr lang="ru-RU" sz="1400" dirty="0"/>
              <a:t>  на 01.01.2022 года составил 0,00 тыс.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632" y="3210454"/>
            <a:ext cx="2295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9605" y="297166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62" y="3500438"/>
            <a:ext cx="714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11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7254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в 2019 – 2021 годах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ОБРАЗОВАНИЕ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4768743"/>
              </p:ext>
            </p:extLst>
          </p:nvPr>
        </p:nvGraphicFramePr>
        <p:xfrm>
          <a:off x="785786" y="2000240"/>
          <a:ext cx="8215338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cs230.vk.me/v230703/ec/Q_m06XDcf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2714644" cy="192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1" name="Picture 1" descr="C:\Documents and Settings\Admin\Мои документы\Загрузки\презентация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785794"/>
            <a:ext cx="2873427" cy="1508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38" y="131762"/>
            <a:ext cx="8858312" cy="9397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Александровского района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КУЛЬТУРУ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72932"/>
              </p:ext>
            </p:extLst>
          </p:nvPr>
        </p:nvGraphicFramePr>
        <p:xfrm>
          <a:off x="357158" y="2857496"/>
          <a:ext cx="850112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92" name="AutoShape 8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8" name="AutoShape 14" descr="http://&amp;acy;&amp;dcy;&amp;mcy;&amp;pcy;&amp;ocy;&amp;dcy;&amp;dcy;&amp;ocy;&amp;rcy;&amp;softcy;&amp;iecy;.&amp;rcy;&amp;fcy;/wp-content/uploads/P1110232-225x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3" name="Picture 1" descr="C:\Documents and Settings\Admin\Мои документы\Загрузки\презентация\kazaki-oren-ob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118" y="857232"/>
            <a:ext cx="2704162" cy="1906434"/>
          </a:xfrm>
          <a:prstGeom prst="rect">
            <a:avLst/>
          </a:prstGeom>
          <a:noFill/>
        </p:spPr>
      </p:pic>
      <p:pic>
        <p:nvPicPr>
          <p:cNvPr id="79874" name="Picture 2" descr="C:\Documents and Settings\Admin\Мои документы\Загрузки\презентация\2-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071546"/>
            <a:ext cx="1981198" cy="1789738"/>
          </a:xfrm>
          <a:prstGeom prst="rect">
            <a:avLst/>
          </a:prstGeom>
          <a:noFill/>
        </p:spPr>
      </p:pic>
      <p:pic>
        <p:nvPicPr>
          <p:cNvPr id="79875" name="Picture 3" descr="C:\Documents and Settings\Admin\Мои документы\Загрузки\презентация\index7845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857232"/>
            <a:ext cx="2834079" cy="1885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540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СОЦИАЛЬНУЮ ПОЛИТИКУ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4389102"/>
              </p:ext>
            </p:extLst>
          </p:nvPr>
        </p:nvGraphicFramePr>
        <p:xfrm>
          <a:off x="357126" y="2071678"/>
          <a:ext cx="8786874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143108" y="2571744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849" name="Picture 1" descr="C:\Documents and Settings\Admin\Мои документы\Загрузки\презентация\Забота о подрастающем поколен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285860"/>
            <a:ext cx="2264157" cy="1698693"/>
          </a:xfrm>
          <a:prstGeom prst="rect">
            <a:avLst/>
          </a:prstGeom>
          <a:noFill/>
        </p:spPr>
      </p:pic>
      <p:pic>
        <p:nvPicPr>
          <p:cNvPr id="78850" name="Picture 2" descr="C:\Documents and Settings\Admin\Мои документы\Загрузки\презентация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64291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7948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межбюджетных трансфертов бюджетам поселений из районного бюджета, 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2016754"/>
              </p:ext>
            </p:extLst>
          </p:nvPr>
        </p:nvGraphicFramePr>
        <p:xfrm>
          <a:off x="785786" y="150017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926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районного бюджета за 2021 год, тыс. рублей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984554"/>
              </p:ext>
            </p:extLst>
          </p:nvPr>
        </p:nvGraphicFramePr>
        <p:xfrm>
          <a:off x="571472" y="2143116"/>
          <a:ext cx="8229600" cy="3970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ведомства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Процент исполнения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Финансовый отдел администрации Александровского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58 452,80850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58 311,67178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образования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274 928,41418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271 900,13831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55 516,65157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54 998,82074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Администрация Александровского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88081,72251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86885,23514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Совет депутатов муниципального образования Александровский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754,51724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747,27527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Счетная палата Александровского района Оренбургской области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1 451,85161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1 451,85161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479 185,96564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474 294,99285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27802"/>
              </p:ext>
            </p:extLst>
          </p:nvPr>
        </p:nvGraphicFramePr>
        <p:xfrm>
          <a:off x="611188" y="1700213"/>
          <a:ext cx="7318375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" name="Worksheet" r:id="rId3" imgW="6943731" imgH="2895600" progId="Excel.Sheet.8">
                  <p:embed/>
                </p:oleObj>
              </mc:Choice>
              <mc:Fallback>
                <p:oleObj name="Worksheet" r:id="rId3" imgW="6943731" imgH="2895600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00213"/>
                        <a:ext cx="7318375" cy="3205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07950" y="620713"/>
            <a:ext cx="8712200" cy="576262"/>
          </a:xfrm>
        </p:spPr>
        <p:txBody>
          <a:bodyPr>
            <a:norm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(тыс. рублей)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611560" y="293968"/>
            <a:ext cx="8208188" cy="543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lvl="0" algn="ctr" defTabSz="10223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i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программных и непрограммных расходов  районного бюджета</a:t>
            </a:r>
          </a:p>
        </p:txBody>
      </p:sp>
      <p:grpSp>
        <p:nvGrpSpPr>
          <p:cNvPr id="3" name="Группа 9"/>
          <p:cNvGrpSpPr/>
          <p:nvPr/>
        </p:nvGrpSpPr>
        <p:grpSpPr>
          <a:xfrm>
            <a:off x="2500298" y="1571612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Всего расходы за 2021 год:      474 294,99285тыс.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142976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Программные расходы по 10 муниципальным программам</a:t>
              </a:r>
              <a:r>
                <a:rPr lang="en-US" b="1" dirty="0"/>
                <a:t>:</a:t>
              </a:r>
              <a:endParaRPr lang="ru-RU" b="1" dirty="0"/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4786314" y="2714620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3350" y="170834"/>
              <a:ext cx="4742479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Не программные расходы:</a:t>
              </a:r>
            </a:p>
          </p:txBody>
        </p:sp>
      </p:grpSp>
      <p:grpSp>
        <p:nvGrpSpPr>
          <p:cNvPr id="6" name="Группа 18"/>
          <p:cNvGrpSpPr/>
          <p:nvPr/>
        </p:nvGrpSpPr>
        <p:grpSpPr>
          <a:xfrm>
            <a:off x="1571604" y="4199138"/>
            <a:ext cx="1928826" cy="1145219"/>
            <a:chOff x="0" y="127484"/>
            <a:chExt cx="4829179" cy="888029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127484"/>
              <a:ext cx="4829179" cy="818183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43351" y="170834"/>
              <a:ext cx="4742480" cy="844679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471 890,48612</a:t>
              </a:r>
            </a:p>
            <a:p>
              <a:pPr algn="ctr">
                <a:buNone/>
              </a:pPr>
              <a:r>
                <a:rPr lang="ru-RU" b="1" dirty="0"/>
                <a:t>тыс. рублей (99,5%)</a:t>
              </a: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5527744" y="4189019"/>
            <a:ext cx="1922988" cy="1120176"/>
            <a:chOff x="0" y="127484"/>
            <a:chExt cx="5416383" cy="92497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relaxedInset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26241" y="284309"/>
              <a:ext cx="5090142" cy="768145"/>
            </a:xfrm>
            <a:prstGeom prst="rect">
              <a:avLst/>
            </a:prstGeom>
            <a:grpFill/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>
                <a:buNone/>
              </a:pPr>
              <a:r>
                <a:rPr lang="ru-RU" b="1" dirty="0"/>
                <a:t>2 404,50673 тыс. рублей (0,5%)</a:t>
              </a:r>
            </a:p>
          </p:txBody>
        </p:sp>
      </p:grpSp>
      <p:cxnSp>
        <p:nvCxnSpPr>
          <p:cNvPr id="28" name="Прямая соединительная линия 27"/>
          <p:cNvCxnSpPr/>
          <p:nvPr/>
        </p:nvCxnSpPr>
        <p:spPr>
          <a:xfrm rot="5400000">
            <a:off x="4322761" y="239235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43174" y="2500306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29124" y="2500306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80149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536811" y="260666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323025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2536811" y="4178305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46" y="1013812"/>
            <a:ext cx="1189302" cy="162754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94210" name="Picture 2" descr="C:\Documents and Settings\Admin\Мои документы\Загрузки\презентация\images78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00636"/>
            <a:ext cx="2514600" cy="15335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23503"/>
              </p:ext>
            </p:extLst>
          </p:nvPr>
        </p:nvGraphicFramePr>
        <p:xfrm>
          <a:off x="428596" y="261409"/>
          <a:ext cx="7959828" cy="6370395"/>
        </p:xfrm>
        <a:graphic>
          <a:graphicData uri="http://schemas.openxmlformats.org/drawingml/2006/table">
            <a:tbl>
              <a:tblPr lastRow="1"/>
              <a:tblGrid>
                <a:gridCol w="491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07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Исполнение муниципальных программ Александровского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района за 2021 год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13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(тыс. рублей)</a:t>
                      </a: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8194" marR="8194" marT="8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Наименование муниципальной программы (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Факт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latin typeface="Times New Roman"/>
                        </a:rPr>
                        <a:t>исполнение, %</a:t>
                      </a:r>
                    </a:p>
                  </a:txBody>
                  <a:tcPr marL="8194" marR="8194" marT="8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62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«Развитие системы образования Александровского района» на 2019–2024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279 957,35682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276 915,40889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98,9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культуры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49 965,00921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49 460,90244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15 475,81823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15 337,45874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99,1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"Экономическое развитие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4 288,99050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4 255,19351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99,2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4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"Устойчивое развитие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20085,47944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19 840,85728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98,8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1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48 080,44193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47 348,68726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98,5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Энергосбережение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эффективности в муниципальном образовании Александровского района Оренбургской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области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"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72 79972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72,79972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620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450,43833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100,0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4306"/>
                  </a:ext>
                </a:extLst>
              </a:tr>
              <a:tr h="71233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</a:p>
                    <a:p>
                      <a:pPr algn="l" fontAlgn="auto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58 393,14991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58 208,73995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99,7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30418"/>
                  </a:ext>
                </a:extLst>
              </a:tr>
              <a:tr h="1840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479 185,96564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474 294,99285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99,0</a:t>
                      </a:r>
                    </a:p>
                  </a:txBody>
                  <a:tcPr marL="8194" marR="8194" marT="81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498686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Динамика муниципального долга Александровского района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</a:rPr>
              <a:t>за 2019 – 2021 годы</a:t>
            </a: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 rot="10800000" flipV="1">
            <a:off x="6804025" y="484099"/>
            <a:ext cx="16557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endParaRPr lang="ru-RU" altLang="ru-RU" sz="3600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6" name="Object 16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92954177"/>
              </p:ext>
            </p:extLst>
          </p:nvPr>
        </p:nvGraphicFramePr>
        <p:xfrm>
          <a:off x="714348" y="1714488"/>
          <a:ext cx="7966075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3187" name="Picture 3" descr="C:\Documents and Settings\Admin\Мои документы\Загрузки\презентация\index1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85926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188640"/>
            <a:ext cx="7416872" cy="108012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</a:t>
            </a:r>
            <a:r>
              <a:rPr lang="ru-RU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Указах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79513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054E627E-EFB0-45D0-95E4-E97BDA6CC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04587086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332656"/>
            <a:ext cx="8062912" cy="1096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i="1" dirty="0"/>
              <a:t>Исполнение доходов муниципального образования Александровский район за 2021 год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85988710"/>
              </p:ext>
            </p:extLst>
          </p:nvPr>
        </p:nvGraphicFramePr>
        <p:xfrm>
          <a:off x="539552" y="1268760"/>
          <a:ext cx="74888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5058" name="Picture 2" descr="C:\Users\KOMP1\Pictures\6f6402ee-8abc-405b-aa90-aeb087f14fe9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20" y="4869160"/>
            <a:ext cx="244827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683405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2088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713015" y="980728"/>
          <a:ext cx="78194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22AD0339-814E-43F3-A71E-6ED6117D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pattFill prst="pct80">
            <a:fgClr>
              <a:srgbClr val="0909E7"/>
            </a:fgClr>
            <a:bgClr>
              <a:schemeClr val="accent3"/>
            </a:bgClr>
          </a:pattFill>
          <a:ln>
            <a:noFill/>
          </a:ln>
          <a:effectLst/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72330" y="635795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306714836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nhgrp.com/lee_wilson/Wilson%20Safety/My%20Stationery/Bubbl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939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42873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Администрация Александровского района: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aleksandrovka56.ru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:\\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bus.gov.ru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Структура доходов бюджета муниципального образования Александровский район по налоговым и неналоговым доходам за 2021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2156903"/>
              </p:ext>
            </p:extLst>
          </p:nvPr>
        </p:nvGraphicFramePr>
        <p:xfrm>
          <a:off x="-5514" y="1484784"/>
          <a:ext cx="914951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3859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532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Динамика поступления налоговых и неналоговых доходов в бюджет муниципального образования Александровский район за 2020 и 2021 годы (тыс.руб.)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35733135"/>
              </p:ext>
            </p:extLst>
          </p:nvPr>
        </p:nvGraphicFramePr>
        <p:xfrm>
          <a:off x="395536" y="1628800"/>
          <a:ext cx="769689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3250" name="Picture 2" descr="C:\Documents and Settings\Admin\Мои документы\Загрузки\презентация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786322"/>
            <a:ext cx="2705100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42550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4187818"/>
              </p:ext>
            </p:extLst>
          </p:nvPr>
        </p:nvGraphicFramePr>
        <p:xfrm>
          <a:off x="574390" y="764704"/>
          <a:ext cx="8095492" cy="549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38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93 413,69575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103 935,05623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521,36048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1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55 067,000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118,51144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4 051,51144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8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 реализуемые на территории РФ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15,62575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15,92616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0,30041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22 956,400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443,86125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487,46125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591,400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629,85545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38,45545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328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имущества, находящегося в государственной и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581,300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556,40985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975,10985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112,970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82,09012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-30,87988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63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12,37392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0,37392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412,47639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-0,52361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Штрафы,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663,05165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-0,94835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8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000,500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5 000,500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5320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 2021 года,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81267971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34528" cy="59740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Налоговые и неналоговые доходы,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56844111"/>
              </p:ext>
            </p:extLst>
          </p:nvPr>
        </p:nvGraphicFramePr>
        <p:xfrm>
          <a:off x="251520" y="836712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4986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1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Налог на доходы физических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	В структуре поступлений налоговых и неналоговых доходов НДФЛ составляет 56,88 %.</a:t>
            </a:r>
          </a:p>
          <a:p>
            <a:pPr marL="64008" indent="0">
              <a:buNone/>
            </a:pPr>
            <a:r>
              <a:rPr lang="ru-RU" sz="2000" dirty="0"/>
              <a:t>	 Норматив отчислений в бюджет МО Александровский район на 2020 год – 58,74%. на 2021 год – 60,33%.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57892329"/>
              </p:ext>
            </p:extLst>
          </p:nvPr>
        </p:nvGraphicFramePr>
        <p:xfrm>
          <a:off x="899592" y="242088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3" name="Picture 1" descr="C:\Documents and Settings\Admin\Мои документы\Загрузки\презентация\prinyat-byudshet-kryma-na-2019-god-on-na-77-budet-dotirovan-iz-moskvy__1_2018-12-17-14-20-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634598"/>
            <a:ext cx="2153521" cy="1009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26741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260648"/>
            <a:ext cx="8496944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МО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«Александровский район» в 2020 - 2021 годах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26460"/>
              </p:ext>
            </p:extLst>
          </p:nvPr>
        </p:nvGraphicFramePr>
        <p:xfrm>
          <a:off x="251620" y="4797152"/>
          <a:ext cx="8640760" cy="1358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1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38" marR="91438" marT="45662" marB="45662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155 264,1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27 809,9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176 753,2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30 692,6</a:t>
                      </a: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143 799,0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13 749,8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178 544,9</a:t>
                      </a:r>
                    </a:p>
                  </a:txBody>
                  <a:tcPr marL="91438" marR="91438" marT="45662" marB="456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40 680,8</a:t>
                      </a:r>
                    </a:p>
                  </a:txBody>
                  <a:tcPr marL="91438" marR="91438" marT="45662" marB="4566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56145527"/>
              </p:ext>
            </p:extLst>
          </p:nvPr>
        </p:nvGraphicFramePr>
        <p:xfrm>
          <a:off x="827584" y="980728"/>
          <a:ext cx="74888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43212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3483</TotalTime>
  <Words>1805</Words>
  <Application>Microsoft Office PowerPoint</Application>
  <PresentationFormat>Экран (4:3)</PresentationFormat>
  <Paragraphs>777</Paragraphs>
  <Slides>31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6" baseType="lpstr">
      <vt:lpstr>Arial</vt:lpstr>
      <vt:lpstr>Calibri</vt:lpstr>
      <vt:lpstr>Cambria</vt:lpstr>
      <vt:lpstr>Century Gothic</vt:lpstr>
      <vt:lpstr>Constantia</vt:lpstr>
      <vt:lpstr>Courier New</vt:lpstr>
      <vt:lpstr>Franklin Gothic Book</vt:lpstr>
      <vt:lpstr>Monotype Corsiva</vt:lpstr>
      <vt:lpstr>Palatino Linotype</vt:lpstr>
      <vt:lpstr>Perpetua</vt:lpstr>
      <vt:lpstr>Times New Roman</vt:lpstr>
      <vt:lpstr>Wingdings 2</vt:lpstr>
      <vt:lpstr>Справедливость</vt:lpstr>
      <vt:lpstr>Исполнительная</vt:lpstr>
      <vt:lpstr>Лист Microsoft Excel 97–2003</vt:lpstr>
      <vt:lpstr>Презентация PowerPoint</vt:lpstr>
      <vt:lpstr>Основные показатели бюджета муниципального образования Александровский район за 2021 год (тыс.рублей)</vt:lpstr>
      <vt:lpstr>Презентация PowerPoint</vt:lpstr>
      <vt:lpstr>Структура доходов бюджета муниципального образования Александровский район по налоговым и неналоговым доходам за 2021 год</vt:lpstr>
      <vt:lpstr>Динамика поступления налоговых и неналоговых доходов в бюджет муниципального образования Александровский район за 2020 и 2021 годы (тыс.руб.)</vt:lpstr>
      <vt:lpstr>Налоговые и неналоговые доходы 2021 года, тыс.руб.</vt:lpstr>
      <vt:lpstr>Налоговые и неналоговые доходы, тыс. руб.</vt:lpstr>
      <vt:lpstr>Налог на доходы физических лиц</vt:lpstr>
      <vt:lpstr>Презентация PowerPoint</vt:lpstr>
      <vt:lpstr>Презентация PowerPoint</vt:lpstr>
      <vt:lpstr>Презентация PowerPoint</vt:lpstr>
      <vt:lpstr>Расходы районного бюджета по разделам и подразделам классификации расходов бюджета,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расходов бюджета по разделам за 2020-2021 годы</vt:lpstr>
      <vt:lpstr>Презентация PowerPoint</vt:lpstr>
      <vt:lpstr>Расходы бюджета муниципального района в 2019 – 2021 годах на ОБРАЗОВАНИЕ</vt:lpstr>
      <vt:lpstr>Динамика расходов бюджета Александровского района  на КУЛЬТУРУ</vt:lpstr>
      <vt:lpstr>Динамика расходов бюджета  Александровского района  на СОЦИАЛЬНУЮ ПОЛИТИКУ</vt:lpstr>
      <vt:lpstr>Структура межбюджетных трансфертов бюджетам поселений из районного бюджета, тыс. рублей</vt:lpstr>
      <vt:lpstr>Ведомственная структура расходов районного бюджета за 2021 год, тыс. рублей </vt:lpstr>
      <vt:lpstr>Расходы на реализацию муниципальных программ (тыс. рублей)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</vt:lpstr>
      <vt:lpstr>Средняя заработная плата работников дополнительного образования учреждений Александровского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KOMP1</dc:creator>
  <cp:lastModifiedBy>Пользователь</cp:lastModifiedBy>
  <cp:revision>544</cp:revision>
  <dcterms:created xsi:type="dcterms:W3CDTF">2016-03-15T11:11:10Z</dcterms:created>
  <dcterms:modified xsi:type="dcterms:W3CDTF">2022-04-29T07:39:11Z</dcterms:modified>
</cp:coreProperties>
</file>