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85" r:id="rId3"/>
    <p:sldId id="312" r:id="rId4"/>
    <p:sldId id="309" r:id="rId5"/>
    <p:sldId id="310" r:id="rId6"/>
    <p:sldId id="313" r:id="rId7"/>
    <p:sldId id="315" r:id="rId8"/>
    <p:sldId id="319" r:id="rId9"/>
    <p:sldId id="316" r:id="rId10"/>
    <p:sldId id="317" r:id="rId11"/>
    <p:sldId id="318" r:id="rId12"/>
    <p:sldId id="322" r:id="rId13"/>
    <p:sldId id="324" r:id="rId14"/>
    <p:sldId id="321" r:id="rId15"/>
    <p:sldId id="320" r:id="rId16"/>
    <p:sldId id="323" r:id="rId17"/>
    <p:sldId id="284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2A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652C-2DAA-4A02-B377-35A159B113BB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BBA4-32D3-441D-AB8A-EF554CB009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8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3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BBA4-32D3-441D-AB8A-EF554CB009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64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_work\ФНС России Фирм_Стиль\полиграфия-дизайн\Презентация_PP_16-9\present_bac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_work\ФНС России Фирм_Стиль\полиграфия-дизайн\Презентация_PP_16-9\present-b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26652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879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0413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810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878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3B65-EF47-4B37-A963-95CB4B718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9392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B7C-F635-404B-BC52-AE943B1C6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2705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BE09-317B-478B-B01D-B7227BA0D7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481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7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745067"/>
            <a:ext cx="7548638" cy="1261535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DA30-55B3-401E-AD1A-0388A54AC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6633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503E-3A9A-440F-82F9-5AA3582951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9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_work\ФНС России Фирм_Стиль\ФНС_логотип_и_шрифты\ФНС_логотип\Герб_вектор_4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123951"/>
            <a:ext cx="1511300" cy="2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9" y="1247808"/>
            <a:ext cx="6102883" cy="477348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794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9" y="5126567"/>
            <a:ext cx="923925" cy="376767"/>
          </a:xfrm>
          <a:prstGeom prst="rect">
            <a:avLst/>
          </a:prstGeom>
          <a:noFill/>
          <a:ln>
            <a:noFill/>
          </a:ln>
          <a:extLst/>
        </p:spPr>
        <p:txBody>
          <a:bodyPr lIns="71561" tIns="35780" rIns="71561" bIns="35780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9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3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BB46-5409-407E-8432-2866508A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680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1280-2B11-44E2-A3E9-DBE3349AD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7415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006602"/>
            <a:ext cx="7632700" cy="4275665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90" y="745068"/>
            <a:ext cx="7632699" cy="1261533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077B-7FA0-40AD-8201-09C542E6F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742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970916"/>
            <a:ext cx="5736842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470729"/>
            <a:ext cx="5736842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92154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745067"/>
            <a:ext cx="807561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006601"/>
            <a:ext cx="3647576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6601"/>
            <a:ext cx="3671888" cy="42756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5326-454B-4BD2-8E5D-92852CB200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298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3755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1037861"/>
            <a:ext cx="7562805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3505-D2E8-40B7-A171-20898F2A4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6359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4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745068"/>
            <a:ext cx="7632700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989667"/>
            <a:ext cx="76327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9" y="5865284"/>
            <a:ext cx="504825" cy="68368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9FAED-7279-4EC1-B23B-F737F2C4B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683568" y="4581128"/>
            <a:ext cx="761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Заместитель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руководителя УФНС России по Оренбургской области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Дмитрий Геннадьевич Демченко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775395" y="2708920"/>
            <a:ext cx="75608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«Об отсрочке (рассрочке) по налогам для пострадавшего бизнеса в период пандемии. Особенности взыскания задолженности по постановлению Правительства РФ № 409»</a:t>
            </a:r>
            <a:endParaRPr lang="ru-RU" altLang="ru-RU" sz="2600" b="1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547664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УПРАВЛЕНИЕ ФЕДЕРАЛЬНОЙ НАЛОГОВОЙ СЛУЖБЫ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ОРЕНБУРГСКОЙ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ОБЛАСТИ</a:t>
            </a:r>
          </a:p>
        </p:txBody>
      </p:sp>
      <p:pic>
        <p:nvPicPr>
          <p:cNvPr id="6" name="Picture 3" descr="D:\_work\ФНС России Фирм_Стиль\ФНС_логотип_и_шрифты\ФНС_логотип\FNS_Gerb_CMYK_px1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29" y="548680"/>
            <a:ext cx="118575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65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57012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dirty="0" smtClean="0">
                <a:latin typeface="Century" pitchFamily="18" charset="0"/>
              </a:rPr>
              <a:t>Примеры расчета </a:t>
            </a:r>
            <a:r>
              <a:rPr lang="ru-RU" sz="2600" dirty="0">
                <a:latin typeface="Century" pitchFamily="18" charset="0"/>
              </a:rPr>
              <a:t>снижения </a:t>
            </a:r>
            <a:r>
              <a:rPr lang="ru-RU" sz="2600" dirty="0" smtClean="0">
                <a:latin typeface="Century" pitchFamily="18" charset="0"/>
              </a:rPr>
              <a:t>доходов</a:t>
            </a:r>
            <a:endParaRPr lang="ru-RU" sz="26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43395"/>
              </p:ext>
            </p:extLst>
          </p:nvPr>
        </p:nvGraphicFramePr>
        <p:xfrm>
          <a:off x="323528" y="1484784"/>
          <a:ext cx="8208912" cy="50517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78610"/>
                <a:gridCol w="5730302"/>
              </a:tblGrid>
              <a:tr h="57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РАСЧЕТ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  <a:tr h="1521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организация применяет общую систему налогообложения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доходов определяется налоговым органом по данным налоговой декларации по налогу на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организаций;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доходов от реализации определяется налоговым органом по данным декларации по НДС.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  <a:tr h="1782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или ИП применяет УСН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Вместе с заявлением об отсрочке или рассрочке документы, подтверждающие снижение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доходов, подавать не нужно, достаточно указать на снижение доходов в самом заявлении.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таких показателей будет производиться налоговым органом по данным декларации по УСН по итогам 2020 года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  <a:tr h="1171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организация или ИП зарегистрированы с 2019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доходов (доходов от реализации) будет определено налоговым органом на основании данных налоговых деклараций за два квартала, предшествующих кварталу подачи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заявления.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7732" marR="87732" marT="131598" marB="1315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7156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2805" cy="7920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dirty="0" smtClean="0">
                <a:latin typeface="Century" pitchFamily="18" charset="0"/>
              </a:rPr>
              <a:t>Порядок направления заявления и документов на отсрочку</a:t>
            </a:r>
            <a:endParaRPr lang="ru-RU" sz="25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4306547" y="5733257"/>
            <a:ext cx="4104455" cy="6462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98" tIns="45699" rIns="91398" bIns="45699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* ЗАЯВЛЕНИЯ ПРИНИМАЮТСЯ ДО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1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ДЕКАБРЯ 2020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2"/>
            <a:ext cx="7848872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При наличии оснований заявление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об отсрочке или рассрочке можно представить в налоговый орган по месту нахождения (жительства) заинтересованного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лица нарочно или направить по почте на бумажном носителе.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К заявлению должно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быть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приложено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обязательство соблюдения условий предоставляемой отсрочки (рассрочки) и график погашения задолженности (в случае рассрочки).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077072"/>
            <a:ext cx="7344816" cy="12961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" pitchFamily="18" charset="0"/>
                <a:cs typeface="Times New Roman" pitchFamily="18" charset="0"/>
              </a:rPr>
              <a:t>Документы об обеспечении исполнения обязательств (залог, поручительство, банковская гарантия) предоставляются </a:t>
            </a:r>
            <a:endParaRPr lang="ru-RU" sz="2000" b="1" dirty="0" smtClean="0">
              <a:latin typeface="Century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Century" pitchFamily="18" charset="0"/>
                <a:cs typeface="Times New Roman" pitchFamily="18" charset="0"/>
              </a:rPr>
              <a:t>только </a:t>
            </a:r>
            <a:r>
              <a:rPr lang="ru-RU" sz="2000" b="1" u="sng" dirty="0">
                <a:latin typeface="Century" pitchFamily="18" charset="0"/>
                <a:cs typeface="Times New Roman" pitchFamily="18" charset="0"/>
              </a:rPr>
              <a:t>на бумажном </a:t>
            </a:r>
            <a:r>
              <a:rPr lang="ru-RU" sz="2000" b="1" u="sng" dirty="0" smtClean="0">
                <a:latin typeface="Century" pitchFamily="18" charset="0"/>
                <a:cs typeface="Times New Roman" pitchFamily="18" charset="0"/>
              </a:rPr>
              <a:t>носителе</a:t>
            </a:r>
            <a:endParaRPr lang="ru-RU" sz="2000" dirty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661249"/>
            <a:ext cx="3744416" cy="790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Рекомендуемая форма заявления предложена на сайте ФНС России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042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96607"/>
            <a:ext cx="7978231" cy="944161"/>
          </a:xfrm>
          <a:ln w="5715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dirty="0" smtClean="0">
                <a:latin typeface="Century" pitchFamily="18" charset="0"/>
              </a:rPr>
              <a:t>Как проверить возможность получения отсрочки по Постановлению № 409?</a:t>
            </a:r>
            <a:r>
              <a:rPr lang="ru-RU" sz="2000" dirty="0" smtClean="0">
                <a:latin typeface="Century" pitchFamily="18" charset="0"/>
              </a:rPr>
              <a:t/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Century" pitchFamily="18" charset="0"/>
              </a:rPr>
              <a:t>Официальный сайт ФНС России </a:t>
            </a:r>
            <a:r>
              <a:rPr lang="en-US" sz="2000" dirty="0" smtClean="0">
                <a:solidFill>
                  <a:srgbClr val="FFC000"/>
                </a:solidFill>
                <a:latin typeface="Century" pitchFamily="18" charset="0"/>
              </a:rPr>
              <a:t>www.nalog.ru</a:t>
            </a:r>
            <a:endParaRPr lang="ru-RU" sz="2000" dirty="0">
              <a:solidFill>
                <a:srgbClr val="FFC00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3199"/>
            <a:ext cx="3528392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88840"/>
            <a:ext cx="2808312" cy="50405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77830"/>
            <a:ext cx="3321195" cy="32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17" y="1473199"/>
            <a:ext cx="333233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5406154"/>
            <a:ext cx="2376264" cy="54312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347864" y="4005064"/>
            <a:ext cx="1584176" cy="12961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870068" y="3068960"/>
            <a:ext cx="36004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41531" y="4797152"/>
            <a:ext cx="3744416" cy="6090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1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ШАГ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Введите ИНН или ОГРН/ОГРИП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69768" y="3614664"/>
            <a:ext cx="2880320" cy="79208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635896" y="2240868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6012160" y="4523456"/>
            <a:ext cx="1440160" cy="17437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169819" y="5479133"/>
            <a:ext cx="1236941" cy="13578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41530" y="5677716"/>
            <a:ext cx="3744417" cy="919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Если вы являетесь пострадавшей отраслью, Сервис предложит вам пройти следующие шаги и ответить на определенные вопросы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99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0142" y="359963"/>
            <a:ext cx="8314579" cy="764782"/>
          </a:xfrm>
        </p:spPr>
        <p:txBody>
          <a:bodyPr/>
          <a:lstStyle/>
          <a:p>
            <a:pPr algn="ctr">
              <a:lnSpc>
                <a:spcPts val="2191"/>
              </a:lnSpc>
              <a:defRPr/>
            </a:pPr>
            <a:r>
              <a:rPr lang="ru-RU" sz="25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Статистика предоставления отсрочек налогоплательщикам Оренбургской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области</a:t>
            </a:r>
            <a:endParaRPr lang="ru-RU" sz="2500" dirty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081" y="6041606"/>
            <a:ext cx="620370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 numCol="1" anchorCtr="0" compatLnSpc="1">
            <a:prstTxWarp prst="textNoShape">
              <a:avLst/>
            </a:prstTxWarp>
          </a:bodyPr>
          <a:lstStyle>
            <a:lvl1pPr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1196" indent="-250460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1840" indent="-200368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2575" indent="-200368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3311" indent="-200368" defTabSz="910004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4047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4783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5519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6254" indent="-200368" defTabSz="910004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F82315-EBF7-4E19-BF31-1C39D811F387}" type="slidenum"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506" y="5373216"/>
            <a:ext cx="5849582" cy="10370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133" tIns="40067" rIns="80133" bIns="40067"/>
          <a:lstStyle/>
          <a:p>
            <a:pPr algn="just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 налогоплательщикам отказано в отсрочке по причинам: </a:t>
            </a:r>
          </a:p>
          <a:p>
            <a:pPr marL="250460" indent="-250460" algn="just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Отрасль не относится к пострадавшей</a:t>
            </a:r>
          </a:p>
          <a:p>
            <a:pPr marL="250460" indent="-250460" algn="just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снижения доходов более 10 %, нет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убытка</a:t>
            </a:r>
            <a:endParaRPr 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0460" indent="-250460" algn="just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задолженность</a:t>
            </a:r>
            <a:endParaRPr 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654" y="1796016"/>
            <a:ext cx="3263451" cy="11102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налогоплательщиков получили отсрочку платежей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3281" y="1795492"/>
            <a:ext cx="2831708" cy="11101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70865" y="2260056"/>
            <a:ext cx="1674894" cy="56393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694878" y="3022938"/>
            <a:ext cx="1071546" cy="45717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9653" y="3625539"/>
            <a:ext cx="3400983" cy="783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занятых сотрудников – 2000 человек 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4067944" y="3102875"/>
            <a:ext cx="4740758" cy="1838293"/>
          </a:xfrm>
          <a:prstGeom prst="wedgeEllipseCallout">
            <a:avLst>
              <a:gd name="adj1" fmla="val -54790"/>
              <a:gd name="adj2" fmla="val -600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 defTabSz="913384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 деятельности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Автоперевозки – 19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Гостиничный бизнес – 2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Стоматологическая практика – 1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Розничная торговля – 2</a:t>
            </a:r>
          </a:p>
          <a:p>
            <a:pPr marL="285700" indent="-285700" algn="just" defTabSz="913384">
              <a:buFont typeface="Wingdings" pitchFamily="2" charset="2"/>
              <a:buChar char="ü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Общественное питание - 3</a:t>
            </a:r>
          </a:p>
          <a:p>
            <a:pPr defTabSz="913384">
              <a:defRPr/>
            </a:pPr>
            <a:endParaRPr lang="ru-RU" sz="15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1810" y="1913560"/>
            <a:ext cx="1859751" cy="35852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 до 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36219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720080"/>
          </a:xfrm>
        </p:spPr>
        <p:txBody>
          <a:bodyPr/>
          <a:lstStyle/>
          <a:p>
            <a:pPr algn="ctr"/>
            <a:r>
              <a:rPr lang="ru-RU" altLang="ru-RU" sz="25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Особенности взыскания задолженности по постановлению Правительства РФ № 409</a:t>
            </a:r>
            <a:endParaRPr lang="ru-RU" sz="25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5"/>
            <a:ext cx="7992888" cy="4392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Применение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мер взыскания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к задолженности в настоящее время ПРИОСТАНОВЛЕНО с учетом пункта 7 Постановления № 409, предусматривающего продление предельных сроков взыскания, установленных Налоговым кодексом, на 6 месяцев.</a:t>
            </a:r>
          </a:p>
          <a:p>
            <a:pPr algn="just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       Это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значит, что ИП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и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организациям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не направят требование об уплате,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  <a:cs typeface="Calibri" pitchFamily="34" charset="0"/>
              </a:rPr>
              <a:t>не спишут задолженность и не заблокируют расходные операции по расчетному счету.</a:t>
            </a:r>
          </a:p>
        </p:txBody>
      </p:sp>
    </p:spTree>
    <p:extLst>
      <p:ext uri="{BB962C8B-B14F-4D97-AF65-F5344CB8AC3E}">
        <p14:creationId xmlns:p14="http://schemas.microsoft.com/office/powerpoint/2010/main" val="14148920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8"/>
          <p:cNvSpPr>
            <a:spLocks noChangeArrowheads="1"/>
          </p:cNvSpPr>
          <p:nvPr/>
        </p:nvSpPr>
        <p:spPr bwMode="gray">
          <a:xfrm rot="10800000">
            <a:off x="3347426" y="1630019"/>
            <a:ext cx="2952328" cy="468052"/>
          </a:xfrm>
          <a:prstGeom prst="upArrow">
            <a:avLst>
              <a:gd name="adj1" fmla="val 57824"/>
              <a:gd name="adj2" fmla="val 54398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49383" y="476672"/>
            <a:ext cx="86409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1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МЕРА ПОДДЕРЖКИ ГОСУДАРСТВА – ВЫПЛАТА СУБСИДИЙ субъектам МСП пострадавших </a:t>
            </a:r>
            <a:r>
              <a:rPr lang="ru-RU" sz="21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отраслей </a:t>
            </a:r>
            <a:endParaRPr lang="ru-RU" sz="2100" dirty="0" smtClean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1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Постановление </a:t>
            </a:r>
            <a:r>
              <a:rPr lang="ru-RU" sz="21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Правительства РФ от </a:t>
            </a:r>
            <a:r>
              <a:rPr lang="ru-RU" sz="21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24 апреля 2020 года № </a:t>
            </a:r>
            <a:r>
              <a:rPr lang="ru-RU" sz="21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576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992888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ОДНО ИЗ ОСНОВНЫХ УСЛОВИЙ ПОЛУЧЕНИЯ</a:t>
            </a:r>
          </a:p>
          <a:p>
            <a:pPr algn="ctr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тсутствие НЕДОИМКИ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по налогам и страховым взносам,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совокупности, то есть с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учетом имеющейся переплаты по налогам и страховым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взносам, превышающей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3000 рублей,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состоянию на 01.03.2020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175" y="4221088"/>
            <a:ext cx="8136904" cy="2304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расчете суммы недоимки используются все данные о начислениях по сроку уплаты до 01.03.2020 и сведения о ее погашении, имеющиеся у налогового органа на дату подачи заявления о предоставлении субсидии.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	Таким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образом,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потенциальный получатель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субсидии может уплатить недоимку свыше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3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тысяч рублей и повторно представить заявление на получение субсидии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условии выполнения иных условий получения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субсидий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  <a:cs typeface="Times New Roman" pitchFamily="18" charset="0"/>
              </a:rPr>
              <a:t>по постановлению Правительства № 576.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00811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МЕРА </a:t>
            </a:r>
            <a:r>
              <a:rPr lang="ru-RU" sz="20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ПОДДЕРЖКИ ГОСУДАРСТВА </a:t>
            </a:r>
            <a:r>
              <a:rPr lang="ru-RU" sz="2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 - СПИСАНИЕ НАЛОГОВ И СТРАХОВЫХ ВЗНОСОВ ЗА 2 КВАРТАЛ 2020 ГОДА</a:t>
            </a:r>
            <a:r>
              <a:rPr lang="ru-RU" sz="21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 – </a:t>
            </a:r>
            <a:br>
              <a:rPr lang="ru-RU" sz="21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</a:br>
            <a:r>
              <a:rPr lang="ru-RU" sz="21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Проект Федерального закона № 959325-7 </a:t>
            </a:r>
            <a:endParaRPr lang="ru-RU" sz="21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428" y="1628800"/>
            <a:ext cx="7713988" cy="4824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00" b="1" dirty="0" smtClean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На кого распространяется:</a:t>
            </a:r>
          </a:p>
          <a:p>
            <a:pPr algn="ctr"/>
            <a:endParaRPr lang="ru-RU" sz="2100" b="1" dirty="0" smtClean="0"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Организации, занятые в наиболее пострадавших отраслях и в отношении которых предусмотрено продление установленных сроков уплаты налогов;</a:t>
            </a:r>
          </a:p>
          <a:p>
            <a:pPr lvl="0" algn="just"/>
            <a:endParaRPr lang="ru-RU" sz="2100" b="1" dirty="0" smtClean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И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ндивидуальные предприниматели, занятые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в наиболее пострадавших сферах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деятельности;</a:t>
            </a:r>
          </a:p>
          <a:p>
            <a:pPr lvl="0" algn="just"/>
            <a:endParaRPr lang="ru-RU" sz="21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Организации, включенные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в реестр социально ориентированных некоммерческих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организаций,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который ведется федеральным исполнительной власти, уполномоченным Правительством Российской Федерации.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56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952922" y="2792194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159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altLang="ru-RU" sz="4000" b="1" dirty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utoShape 2" descr="G:\%D0%BE%D1%82%D1%80%D0%B0%D1%81%D0%BB%D0%B8 %D0%BA%D0%B0%D1%80%D1%82%D0%B8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49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249383" y="2132856"/>
            <a:ext cx="8571090" cy="439248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99592" y="4309549"/>
            <a:ext cx="7270474" cy="1976512"/>
            <a:chOff x="653257" y="3316287"/>
            <a:chExt cx="7270474" cy="2286000"/>
          </a:xfrm>
        </p:grpSpPr>
        <p:sp>
          <p:nvSpPr>
            <p:cNvPr id="498691" name="AutoShape 3"/>
            <p:cNvSpPr>
              <a:spLocks noChangeArrowheads="1"/>
            </p:cNvSpPr>
            <p:nvPr/>
          </p:nvSpPr>
          <p:spPr bwMode="gray">
            <a:xfrm>
              <a:off x="653257" y="3316287"/>
              <a:ext cx="3352800" cy="2286000"/>
            </a:xfrm>
            <a:prstGeom prst="roundRect">
              <a:avLst>
                <a:gd name="adj" fmla="val 1034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98703" name="Group 15"/>
            <p:cNvGrpSpPr>
              <a:grpSpLocks/>
            </p:cNvGrpSpPr>
            <p:nvPr/>
          </p:nvGrpSpPr>
          <p:grpSpPr bwMode="auto">
            <a:xfrm>
              <a:off x="4570931" y="3316287"/>
              <a:ext cx="3352800" cy="2286000"/>
              <a:chOff x="2894" y="1872"/>
              <a:chExt cx="2112" cy="1440"/>
            </a:xfrm>
          </p:grpSpPr>
          <p:sp>
            <p:nvSpPr>
              <p:cNvPr id="498698" name="AutoShape 10"/>
              <p:cNvSpPr>
                <a:spLocks noChangeArrowheads="1"/>
              </p:cNvSpPr>
              <p:nvPr/>
            </p:nvSpPr>
            <p:spPr bwMode="gray">
              <a:xfrm>
                <a:off x="2894" y="1872"/>
                <a:ext cx="2112" cy="1440"/>
              </a:xfrm>
              <a:prstGeom prst="roundRect">
                <a:avLst>
                  <a:gd name="adj" fmla="val 1034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8699" name="Text Box 11"/>
              <p:cNvSpPr txBox="1">
                <a:spLocks noChangeArrowheads="1"/>
              </p:cNvSpPr>
              <p:nvPr/>
            </p:nvSpPr>
            <p:spPr bwMode="gray">
              <a:xfrm>
                <a:off x="2920" y="2312"/>
                <a:ext cx="1774" cy="964"/>
              </a:xfrm>
              <a:prstGeom prst="rect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" pitchFamily="18" charset="0"/>
                    <a:ea typeface="Tahoma" pitchFamily="34" charset="0"/>
                    <a:cs typeface="Tahoma" pitchFamily="34" charset="0"/>
                  </a:rPr>
                  <a:t>Индивидуальным предпринимателям пострадавших отраслей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entury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98696" name="Text Box 8"/>
          <p:cNvSpPr txBox="1">
            <a:spLocks noChangeArrowheads="1"/>
          </p:cNvSpPr>
          <p:nvPr/>
        </p:nvSpPr>
        <p:spPr bwMode="gray">
          <a:xfrm>
            <a:off x="769646" y="4928701"/>
            <a:ext cx="2866250" cy="132343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Российским организациям пострадавших отраслей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gray">
          <a:xfrm rot="10800000">
            <a:off x="2949683" y="3157318"/>
            <a:ext cx="3240360" cy="786271"/>
          </a:xfrm>
          <a:prstGeom prst="upArrow">
            <a:avLst>
              <a:gd name="adj1" fmla="val 57824"/>
              <a:gd name="adj2" fmla="val 54398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49383" y="476672"/>
            <a:ext cx="8640960" cy="133307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>
            <a:lvl1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Постановлением Правительства </a:t>
            </a:r>
            <a:r>
              <a:rPr lang="ru-RU" sz="30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РФ </a:t>
            </a:r>
            <a:endParaRPr lang="ru-RU" sz="3000" dirty="0" smtClean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от 02.04.2020 </a:t>
            </a:r>
            <a:r>
              <a:rPr lang="ru-RU" sz="3000" dirty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3000" dirty="0" smtClean="0">
                <a:solidFill>
                  <a:srgbClr val="0070C0"/>
                </a:solidFill>
                <a:latin typeface="Century" pitchFamily="18" charset="0"/>
                <a:ea typeface="Tahoma" pitchFamily="34" charset="0"/>
                <a:cs typeface="Tahoma" pitchFamily="34" charset="0"/>
              </a:rPr>
              <a:t>409 приняты меры по поддержке российского бизнеса, в том числе:</a:t>
            </a:r>
            <a:endParaRPr lang="ru-RU" sz="3000" dirty="0">
              <a:solidFill>
                <a:srgbClr val="0070C0"/>
              </a:solidFill>
              <a:latin typeface="Century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J:\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27238"/>
            <a:ext cx="979814" cy="8477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D:\ОТДЕЛ УРЕГУЛИРОВАНИЯ ЗАДОЛЖЕННОСТИ\СЕМИНАР\2019\СЕМИНАР ФНС АПРЕЛЬ 2019\2\4504270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75" y="3927238"/>
            <a:ext cx="1008111" cy="869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9646" y="2204864"/>
            <a:ext cx="7906810" cy="7726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УПРОЩЕННАЯ ОТСРОЧКА (РАССРОЧКА) ПО УПЛАТЕ НАЛОГОВ – утверждены ПРАВИЛА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Century" pitchFamily="18" charset="0"/>
              <a:cs typeface="Aharoni" pitchFamily="2" charset="-79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5896" y="1809750"/>
            <a:ext cx="2088232" cy="32310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9682" y="4149080"/>
            <a:ext cx="3240361" cy="6258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entury" pitchFamily="18" charset="0"/>
              </a:rPr>
              <a:t>ЗАИНТЕРЕСОВАННЫЕ ЛИЦА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30" y="404664"/>
            <a:ext cx="8594949" cy="59580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entury" pitchFamily="18" charset="0"/>
              </a:rPr>
              <a:t>ПОСТРАДАВШИЕ ОТРАСЛИ </a:t>
            </a:r>
            <a:br>
              <a:rPr lang="ru-RU" sz="20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entury" pitchFamily="18" charset="0"/>
              </a:rPr>
              <a:t>Постановления Правительства РФ № 434, 479, 540, 570, 657 </a:t>
            </a:r>
            <a:endParaRPr lang="ru-RU" sz="20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45683" y="5860674"/>
            <a:ext cx="504825" cy="683683"/>
          </a:xfrm>
        </p:spPr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" name="Picture 2" descr="H:\USERS\07 Отдел налогообложения физических лиц\НЕФЕЛЬД\310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76" y="4080132"/>
            <a:ext cx="943486" cy="72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ТДЕЛ УРЕГУЛИРОВАНИЯ ЗАДОЛЖЕННОСТИ\2020\ВЕБИНАР\IMG-20200526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45" y="4996577"/>
            <a:ext cx="963335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ТДЕЛ УРЕГУЛИРОВАНИЯ ЗАДОЛЖЕННОСТИ\2020\ВЕБИНАР\s1200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4" y="3053462"/>
            <a:ext cx="1061546" cy="815142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ОТДЕЛ УРЕГУЛИРОВАНИЯ ЗАДОЛЖЕННОСТИ\2020\ВЕБИНАР\2-12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2" y="5964738"/>
            <a:ext cx="998240" cy="6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ОТДЕЛ УРЕГУЛИРОВАНИЯ ЗАДОЛЖЕННОСТИ\2020\ВЕБИНАР\4275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05" y="6113809"/>
            <a:ext cx="885118" cy="4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ОТДЕЛ УРЕГУЛИРОВАНИЯ ЗАДОЛЖЕННОСТИ\2020\ВЕБИНАР\airport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0" y="1000471"/>
            <a:ext cx="902432" cy="7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ОТДЕЛ УРЕГУЛИРОВАНИЯ ЗАДОЛЖЕННОСТИ\2020\ВЕБИНАР\img_44918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06" y="5938573"/>
            <a:ext cx="835998" cy="5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96" y="1361114"/>
            <a:ext cx="2619138" cy="7054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Авиаперевозки Автоперевозки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49.3/49.4/51.1/51.21/52.21.21/52.23.1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66" name="Picture 18" descr="D:\ОТДЕЛ УРЕГУЛИРОВАНИЯ ЗАДОЛЖЕННОСТИ\2020\ВЕБИНАР\iskusst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9" y="2050821"/>
            <a:ext cx="936103" cy="77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9118" y="2277884"/>
            <a:ext cx="2926858" cy="64706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Культура и Досуг, Производство изделий народных промыслов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90/32.99.8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68" name="Picture 20" descr="D:\ОТДЕЛ УРЕГУЛИРОВАНИЯ ЗАДОЛЖЕННОСТИ\2020\ВЕБИНАР\465-4652504_this-is-an-icon-representing-exercise-and-show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9" y="3053462"/>
            <a:ext cx="955535" cy="81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63852" y="3192771"/>
            <a:ext cx="2483587" cy="5915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Физическая культура и Спорт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93/96.04/86.90.4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9117" y="4149080"/>
            <a:ext cx="2494809" cy="55537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Туризм   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79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71" name="Picture 23" descr="D:\ОТДЕЛ УРЕГУЛИРОВАНИЯ ЗАДОЛЖЕННОСТИ\2020\ВЕБИНАР\44489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0" y="4053691"/>
            <a:ext cx="959254" cy="8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:\ОТДЕЛ УРЕГУЛИРОВАНИЯ ЗАДОЛЖЕННОСТИ\2020\ВЕБИНАР\127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5" y="5117857"/>
            <a:ext cx="817167" cy="7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40339" y="4996578"/>
            <a:ext cx="2483587" cy="5926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Гостиничный бизнес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55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73" name="Picture 25" descr="D:\ОТДЕЛ УРЕГУЛИРОВАНИЯ ЗАДОЛЖЕННОСТИ\2020\ВЕБИНАР\cinematographic-camera-with-cinema-icon-vector-1064938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9" y="1000470"/>
            <a:ext cx="1099320" cy="8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86856" y="1361114"/>
            <a:ext cx="2520280" cy="68970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Кинотеатры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59.14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74" name="Picture 26" descr="D:\ОТДЕЛ УРЕГУЛИРОВАНИЯ ЗАДОЛЖЕННОСТИ\2020\ВЕБИНАР\kisspng-computer-icons-cutlery-tableware-spoon-and-fork-5acf7240601d09.658116931523544640393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3" y="2050822"/>
            <a:ext cx="1061545" cy="7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12158" y="2277884"/>
            <a:ext cx="2520281" cy="64706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Общепит и Бытовые услуги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56/95/96.01/96.02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192771"/>
            <a:ext cx="2664296" cy="59156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85.41/88.91/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1917" y="4149080"/>
            <a:ext cx="2520522" cy="55537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Стоматологическая практика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86.23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4996577"/>
            <a:ext cx="2664296" cy="8640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Розничная торговля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45.11.2/45.11.3/45.19.2/45.19.3/45.32/45.40.2/45.40.3/47.19/47.4/47.5/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47.6/47.7/47.82/47.89/47.99.2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75" name="Picture 27" descr="D:\ОТДЕЛ УРЕГУЛИРОВАНИЯ ЗАДОЛЖЕННОСТИ\2020\ВЕБИНАР\157-1574210_this-free-icons-png-design-of-bus-icon-for-use-with-bu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9" y="1430155"/>
            <a:ext cx="734978" cy="4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62" y="1000471"/>
            <a:ext cx="768240" cy="4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63852" y="6034904"/>
            <a:ext cx="2460074" cy="49412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Конференции и Выставки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82.3</a:t>
            </a:r>
          </a:p>
          <a:p>
            <a:pPr algn="just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6034904"/>
            <a:ext cx="2304256" cy="49412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Музеи и Зоопарки 91.02   91.04.1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835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359962"/>
            <a:ext cx="8218985" cy="692774"/>
          </a:xfrm>
        </p:spPr>
        <p:txBody>
          <a:bodyPr/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УПРОЩЕННАЯ ОТСРОЧКА:</a:t>
            </a:r>
            <a:b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ПО КАКИМ </a:t>
            </a:r>
            <a:r>
              <a:rPr lang="ru-RU" sz="23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НАЛОГАМ </a:t>
            </a: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И ДЛЯ </a:t>
            </a:r>
            <a:r>
              <a:rPr lang="ru-RU" sz="23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КАКИХ </a:t>
            </a: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ОТРАСЛЕЙ?</a:t>
            </a:r>
            <a:b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23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</a:br>
            <a:endParaRPr lang="ru-RU" sz="2300" dirty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081" y="6041606"/>
            <a:ext cx="620370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>
            <a:lvl1pPr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1196" indent="-250460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1840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2575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3311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4047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4783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5519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6254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9E8A1A-0EB6-44E5-8F2C-8ED547ECE220}" type="slidenum"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03220" y="1703936"/>
            <a:ext cx="3382959" cy="9559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Налоги (авансовые платежи)</a:t>
            </a:r>
            <a:r>
              <a:rPr lang="ru-RU" sz="15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акцизов, НДПИ, НДФЛ)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Страховые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взносы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96752"/>
            <a:ext cx="266429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КОМУ ПОЛОЖЕНО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5508104" y="1196753"/>
            <a:ext cx="309634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ПО КАКИМ ПЛАТЕЖАМ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52776" y="1692905"/>
            <a:ext cx="3751171" cy="936103"/>
          </a:xfrm>
          <a:prstGeom prst="flowChart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4" tIns="45688" rIns="91374" bIns="45688" anchor="ctr"/>
          <a:lstStyle/>
          <a:p>
            <a:pPr algn="just" defTabSz="1042265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 и ИП ПОСТРАДАВШИХ ОТРАСЛЕЙ ПО ПОСТАНОВЛЕНИЮ ПРАВИТЕЛЬСТВА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24.04.2020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№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570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179084" y="1880828"/>
            <a:ext cx="1040988" cy="6120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2290" y="2816090"/>
            <a:ext cx="3737105" cy="12258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 и ИП ПОСТРАДАВШИХ ОТРАСЛЕЙ ПО ПОСТАНОВЛЕНИЯМ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ПРАВИТЕЛЬСТВА РФ от 10.04.2020 </a:t>
            </a:r>
            <a:endPara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479, от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18.04.2020 №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540,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от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12.05.2020 № 657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179084" y="3068960"/>
            <a:ext cx="1040988" cy="6480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03220" y="2865774"/>
            <a:ext cx="3354189" cy="1176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(авансовые платежи) </a:t>
            </a:r>
            <a:r>
              <a:rPr lang="ru-RU" sz="1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НДС, акцизов, НДПИ, НДФЛ, налога на доп.доход от добычи углеводородного </a:t>
            </a:r>
            <a:r>
              <a:rPr lang="ru-RU" sz="15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сырья</a:t>
            </a:r>
            <a:endParaRPr lang="ru-RU" sz="15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777" y="5301208"/>
            <a:ext cx="3751170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ИП, предоставившим отсрочку уплаты арендной платы по договорам аренды торговых объектов недвижимого имущества в соответствии с требованиями постановления Правительства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РФ 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03.04.2020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№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439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3219" y="5409220"/>
            <a:ext cx="3354189" cy="1188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организаций, земельный налог и авансовые платежи по ним, налог на имущество физических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4179084" y="5517232"/>
            <a:ext cx="1040988" cy="594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777" y="4221088"/>
            <a:ext cx="3736618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Стратегическим, системообразующим, градообразующим, пострадавшим, но не относящимся к сферам, утв-м Постановлениями Правительства РФ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03220" y="4221088"/>
            <a:ext cx="3382959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(авансовые платежи) </a:t>
            </a:r>
            <a:r>
              <a:rPr lang="ru-RU" sz="1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НДС, акцизов, НДПИ, НДФЛ, налога на доп.доход от добычи углеводородного </a:t>
            </a:r>
            <a:r>
              <a:rPr lang="ru-RU" sz="15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сырья</a:t>
            </a:r>
            <a:endParaRPr lang="ru-RU" sz="15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084" y="4366828"/>
            <a:ext cx="1040988" cy="6229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85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7224" y="359962"/>
            <a:ext cx="8351240" cy="692774"/>
          </a:xfrm>
        </p:spPr>
        <p:txBody>
          <a:bodyPr/>
          <a:lstStyle/>
          <a:p>
            <a:pPr algn="ctr" defTabSz="913545">
              <a:defRPr/>
            </a:pPr>
            <a:r>
              <a:rPr lang="ru-RU" sz="2400" dirty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УПРОЩЕННАЯ ОТСРОЧКА (РАССРОЧКА) - Постановления </a:t>
            </a:r>
            <a:r>
              <a:rPr lang="ru-RU" sz="2400" dirty="0" smtClean="0">
                <a:solidFill>
                  <a:srgbClr val="0070C0"/>
                </a:solidFill>
                <a:latin typeface="Century" pitchFamily="18" charset="0"/>
                <a:cs typeface="Times New Roman" pitchFamily="18" charset="0"/>
              </a:rPr>
              <a:t>№ 409  № 570  № 699</a:t>
            </a:r>
            <a:endParaRPr lang="ru-RU" sz="2400" dirty="0">
              <a:solidFill>
                <a:srgbClr val="0070C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4081" y="6041606"/>
            <a:ext cx="620370" cy="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 numCol="1" anchorCtr="0" compatLnSpc="1">
            <a:prstTxWarp prst="textNoShape">
              <a:avLst/>
            </a:prstTxWarp>
          </a:bodyPr>
          <a:lstStyle>
            <a:lvl1pPr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51196" indent="-250460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01840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02575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03311" indent="-200368" defTabSz="911396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04047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04783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05519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06254" indent="-200368" defTabSz="91139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089B37-69CE-465B-A94F-DDB2EA4164A0}" type="slidenum"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583668" y="5157192"/>
            <a:ext cx="6156684" cy="1224136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089" tIns="40046" rIns="80089" bIns="40046"/>
          <a:lstStyle/>
          <a:p>
            <a:pPr algn="ctr" defTabSz="913545">
              <a:defRPr/>
            </a:pP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defTabSz="913545">
              <a:buFont typeface="Wingdings" pitchFamily="2" charset="2"/>
              <a:buChar char="ü"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ОТСРОЧКА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 ТРЕХ месяцев до ОДНОГО года </a:t>
            </a:r>
          </a:p>
          <a:p>
            <a:pPr algn="ctr" defTabSz="913545">
              <a:defRPr/>
            </a:pP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defTabSz="913545">
              <a:buFont typeface="Wingdings" pitchFamily="2" charset="2"/>
              <a:buChar char="ü"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РАССРОЧКА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 ТРЕХ до ПЯТИ лет</a:t>
            </a:r>
          </a:p>
          <a:p>
            <a:pPr algn="ctr" defTabSz="913545">
              <a:defRPr/>
            </a:pPr>
            <a:endParaRPr lang="ru-RU" sz="17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35723" y="2348880"/>
            <a:ext cx="7796717" cy="1800200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089" tIns="40046" rIns="80089" bIns="40046"/>
          <a:lstStyle/>
          <a:p>
            <a:pPr algn="just" defTabSz="913545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913545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Снижение доходов, доходов от реализации или доходов от операций по нулевой ставке НДС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ЧЕМ НА 10 ПРОЦЕНТОВ</a:t>
            </a:r>
          </a:p>
          <a:p>
            <a:pPr algn="ctr" defTabSz="913545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285750" indent="-285750" algn="just" defTabSz="913545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убыток за отчетные периоды 2020 года,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отсутствии убытка за 2019 год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241630" y="1224834"/>
            <a:ext cx="761392" cy="29389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628800"/>
            <a:ext cx="5107465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Century" pitchFamily="18" charset="0"/>
              </a:rPr>
              <a:t>КАКИЕ УСЛОВИЯ?</a:t>
            </a:r>
            <a:endParaRPr lang="ru-RU" sz="25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4082" y="4628045"/>
            <a:ext cx="4680520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НА КАКОЙ СРОК?</a:t>
            </a:r>
            <a:endParaRPr lang="ru-RU" sz="2000" b="1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71324" y="4302799"/>
            <a:ext cx="761392" cy="29389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6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Сроки, на которые предоставляется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ОТСРОЧКА </a:t>
            </a:r>
            <a:b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(п. 11 Правил)</a:t>
            </a:r>
            <a:endParaRPr lang="ru-RU" sz="25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883683" y="1196752"/>
            <a:ext cx="3384376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Обстоятельства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868144" y="1196752"/>
            <a:ext cx="2592288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Срок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55791" y="1664804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804248" y="1664804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5724128" y="1988839"/>
            <a:ext cx="2652938" cy="100811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 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5724128" y="3225552"/>
            <a:ext cx="2652938" cy="99553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месяцев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724128" y="4581129"/>
            <a:ext cx="2652938" cy="93610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месяцев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5724128" y="5733256"/>
            <a:ext cx="2652938" cy="720079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 месяца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23530" y="3225552"/>
            <a:ext cx="4968550" cy="118765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Доход снизился более чем на 30 %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есть убыток при одновременном снижении дохода более чем на 20 %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323528" y="1988840"/>
            <a:ext cx="4968552" cy="110701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Доход снизился более чем на 50 % 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есть убыток при одновременном снижении дохода более чем на 30 %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323528" y="4581129"/>
            <a:ext cx="4968552" cy="115212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Доход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снизился более чем на 20 %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или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есть убыток при одновременном снижении дохода более чем на 10 %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323530" y="5877272"/>
            <a:ext cx="4965162" cy="57606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иных случаях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353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/>
          <a:lstStyle/>
          <a:p>
            <a:pPr algn="ctr"/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Сроки, на которые предоставляется РАССРОЧКА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/>
            </a:r>
            <a:b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(</a:t>
            </a:r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п. 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12 </a:t>
            </a:r>
            <a:r>
              <a:rPr lang="ru-RU" sz="2500" dirty="0">
                <a:solidFill>
                  <a:srgbClr val="0070C0"/>
                </a:solidFill>
                <a:latin typeface="Century" pitchFamily="18" charset="0"/>
              </a:rPr>
              <a:t>Правил</a:t>
            </a:r>
            <a:r>
              <a:rPr lang="ru-RU" sz="2500" dirty="0" smtClean="0">
                <a:solidFill>
                  <a:srgbClr val="0070C0"/>
                </a:solidFill>
                <a:latin typeface="Century" pitchFamily="18" charset="0"/>
              </a:rPr>
              <a:t>)</a:t>
            </a:r>
            <a:endParaRPr lang="ru-RU" sz="25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883683" y="1196752"/>
            <a:ext cx="3384376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Обстоятельства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868144" y="1196752"/>
            <a:ext cx="2592288" cy="39031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Срок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55791" y="1664804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6804248" y="1664804"/>
            <a:ext cx="720080" cy="16533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5724128" y="1988839"/>
            <a:ext cx="2652938" cy="100811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 3 лет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5724128" y="3393476"/>
            <a:ext cx="2652938" cy="827612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5 лет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5719803" y="4797152"/>
            <a:ext cx="2652938" cy="936103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 3 лет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23532" y="3393476"/>
            <a:ext cx="4968550" cy="118765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стратегических, системообразующих, градообразующих и крупнейших организаций снизился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50 %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23528" y="1988840"/>
            <a:ext cx="4968552" cy="110701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 снизился 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50 %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есть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убыток при одновременном снижении дохода 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30 %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323530" y="4797152"/>
            <a:ext cx="4968552" cy="115212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Доход стратегических, системообразующих, градообразующих и крупнейших организаций снизился более чем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30 %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368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08912" cy="576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500" dirty="0" smtClean="0">
                <a:latin typeface="Century" pitchFamily="18" charset="0"/>
              </a:rPr>
              <a:t>Нужно </a:t>
            </a:r>
            <a:r>
              <a:rPr lang="ru-RU" sz="2500" dirty="0">
                <a:latin typeface="Century" pitchFamily="18" charset="0"/>
              </a:rPr>
              <a:t>ли обеспечение для отсрочки или рассрочки?</a:t>
            </a:r>
            <a:br>
              <a:rPr lang="ru-RU" sz="2500" dirty="0">
                <a:latin typeface="Century" pitchFamily="18" charset="0"/>
              </a:rPr>
            </a:br>
            <a:endParaRPr lang="ru-RU" sz="25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1341" y="1628800"/>
            <a:ext cx="7641059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период </a:t>
            </a:r>
            <a:r>
              <a:rPr lang="ru-RU" sz="25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6 месяцев включительно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не требуется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1341" y="3645024"/>
            <a:ext cx="7713067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отсрочки или рассрочки </a:t>
            </a:r>
            <a:r>
              <a:rPr lang="ru-RU" sz="25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6 месяцев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возможен любой из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вариантов обеспечения: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lvl="0" indent="-358775" algn="just">
              <a:buFont typeface="Courier New" pitchFamily="49" charset="0"/>
              <a:buChar char="o"/>
            </a:pPr>
            <a:r>
              <a:rPr lang="ru-RU" sz="25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алог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недвижимость, кадастровая стоимость которой больше суммы налоговой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Поручительство</a:t>
            </a:r>
            <a:endParaRPr lang="ru-RU" sz="25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Банковская гарантия</a:t>
            </a:r>
            <a:endParaRPr lang="ru-RU" sz="25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8394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57012" cy="6333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dirty="0">
                <a:latin typeface="Century" pitchFamily="18" charset="0"/>
              </a:rPr>
              <a:t>Как производится </a:t>
            </a:r>
            <a:r>
              <a:rPr lang="ru-RU" sz="2500" dirty="0" smtClean="0">
                <a:latin typeface="Century" pitchFamily="18" charset="0"/>
              </a:rPr>
              <a:t>расчет  </a:t>
            </a:r>
            <a:r>
              <a:rPr lang="ru-RU" sz="2500" dirty="0">
                <a:latin typeface="Century" pitchFamily="18" charset="0"/>
              </a:rPr>
              <a:t>снижения </a:t>
            </a:r>
            <a:r>
              <a:rPr lang="ru-RU" sz="2500" dirty="0" smtClean="0">
                <a:latin typeface="Century" pitchFamily="18" charset="0"/>
              </a:rPr>
              <a:t>доходов?</a:t>
            </a:r>
            <a:endParaRPr lang="ru-RU" sz="2500" dirty="0">
              <a:latin typeface="Century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C3505-D2E8-40B7-A171-20898F2A42F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0"/>
            <a:ext cx="7704856" cy="16561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СНИЖЕНИЕ ДОХОДОВ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определяется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данным налоговой декларации за квартал, предшествующий кварталу, в котором подается заявление об отсрочке или рассрочке. Эти данные сравниваются с показателями за аналогичный период 2019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70236"/>
            <a:ext cx="7704856" cy="16910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УБЫТОК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данным налоговой декларации по налогу на прибыль организаций за отчетный период, предшествующий кварталу, в котором подается заявление об отсрочке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рассрочке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027019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1145</Words>
  <Application>Microsoft Office PowerPoint</Application>
  <PresentationFormat>Экран (4:3)</PresentationFormat>
  <Paragraphs>178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Present_FNS2012_16-9</vt:lpstr>
      <vt:lpstr>Презентация PowerPoint</vt:lpstr>
      <vt:lpstr>Презентация PowerPoint</vt:lpstr>
      <vt:lpstr>ПОСТРАДАВШИЕ ОТРАСЛИ  Постановления Правительства РФ № 434, 479, 540, 570, 657 </vt:lpstr>
      <vt:lpstr>  УПРОЩЕННАЯ ОТСРОЧКА:  ПО КАКИМ НАЛОГАМ И ДЛЯ КАКИХ ОТРАСЛЕЙ?  </vt:lpstr>
      <vt:lpstr>УПРОЩЕННАЯ ОТСРОЧКА (РАССРОЧКА) - Постановления № 409  № 570  № 699</vt:lpstr>
      <vt:lpstr>Сроки, на которые предоставляется ОТСРОЧКА  (п. 11 Правил)</vt:lpstr>
      <vt:lpstr>Сроки, на которые предоставляется РАССРОЧКА  (п. 12 Правил)</vt:lpstr>
      <vt:lpstr> Нужно ли обеспечение для отсрочки или рассрочки? </vt:lpstr>
      <vt:lpstr>Как производится расчет  снижения доходов?</vt:lpstr>
      <vt:lpstr>Примеры расчета снижения доходов</vt:lpstr>
      <vt:lpstr>Порядок направления заявления и документов на отсрочку</vt:lpstr>
      <vt:lpstr>Как проверить возможность получения отсрочки по Постановлению № 409? Официальный сайт ФНС России www.nalog.ru</vt:lpstr>
      <vt:lpstr>Статистика предоставления отсрочек налогоплательщикам Оренбургской области</vt:lpstr>
      <vt:lpstr>Особенности взыскания задолженности по постановлению Правительства РФ № 409</vt:lpstr>
      <vt:lpstr>Презентация PowerPoint</vt:lpstr>
      <vt:lpstr>МЕРА ПОДДЕРЖКИ ГОСУДАРСТВА  - СПИСАНИЕ НАЛОГОВ И СТРАХОВЫХ ВЗНОСОВ ЗА 2 КВАРТАЛ 2020 ГОДА –  Проект Федерального закона № 959325-7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Воскобойник Виктория Олеговна</dc:creator>
  <cp:lastModifiedBy>Супьянова Умыт Абылкаировна</cp:lastModifiedBy>
  <cp:revision>265</cp:revision>
  <cp:lastPrinted>2020-05-26T11:32:16Z</cp:lastPrinted>
  <dcterms:created xsi:type="dcterms:W3CDTF">2020-01-30T07:06:47Z</dcterms:created>
  <dcterms:modified xsi:type="dcterms:W3CDTF">2020-05-29T04:26:46Z</dcterms:modified>
</cp:coreProperties>
</file>