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134" r:id="rId2"/>
  </p:sldMasterIdLst>
  <p:notesMasterIdLst>
    <p:notesMasterId r:id="rId38"/>
  </p:notesMasterIdLst>
  <p:sldIdLst>
    <p:sldId id="266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00" r:id="rId12"/>
    <p:sldId id="301" r:id="rId13"/>
    <p:sldId id="305" r:id="rId14"/>
    <p:sldId id="311" r:id="rId15"/>
    <p:sldId id="312" r:id="rId16"/>
    <p:sldId id="314" r:id="rId17"/>
    <p:sldId id="313" r:id="rId18"/>
    <p:sldId id="275" r:id="rId19"/>
    <p:sldId id="270" r:id="rId20"/>
    <p:sldId id="278" r:id="rId21"/>
    <p:sldId id="279" r:id="rId22"/>
    <p:sldId id="280" r:id="rId23"/>
    <p:sldId id="281" r:id="rId24"/>
    <p:sldId id="315" r:id="rId25"/>
    <p:sldId id="316" r:id="rId26"/>
    <p:sldId id="304" r:id="rId27"/>
    <p:sldId id="272" r:id="rId28"/>
    <p:sldId id="277" r:id="rId29"/>
    <p:sldId id="289" r:id="rId30"/>
    <p:sldId id="350" r:id="rId31"/>
    <p:sldId id="351" r:id="rId32"/>
    <p:sldId id="352" r:id="rId33"/>
    <p:sldId id="353" r:id="rId34"/>
    <p:sldId id="328" r:id="rId35"/>
    <p:sldId id="348" r:id="rId36"/>
    <p:sldId id="273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7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41"/>
          <c:w val="0.82259165272891743"/>
          <c:h val="0.5501018196616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477879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944-93D9-0FCCECB12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480743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7-4944-93D9-0FCCECB12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0254800"/>
        <c:axId val="130255192"/>
        <c:axId val="0"/>
      </c:bar3DChart>
      <c:catAx>
        <c:axId val="13025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130255192"/>
        <c:crosses val="autoZero"/>
        <c:auto val="1"/>
        <c:lblAlgn val="ctr"/>
        <c:lblOffset val="100"/>
        <c:noMultiLvlLbl val="0"/>
      </c:catAx>
      <c:valAx>
        <c:axId val="1302551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025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61869369924881"/>
          <c:y val="0.803808365108034"/>
          <c:w val="0.58806143170737724"/>
          <c:h val="8.4687520904408328E-2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8-4055-BE8F-D22EA5612D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8-4055-BE8F-D22EA5612D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78-4055-BE8F-D22EA5612D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78-4055-BE8F-D22EA5612D4A}"/>
              </c:ext>
            </c:extLst>
          </c:dPt>
          <c:cat>
            <c:strRef>
              <c:f>Лист1!$A$2:$A$5</c:f>
              <c:strCache>
                <c:ptCount val="4"/>
                <c:pt idx="0">
                  <c:v>Исполнено за 2020 год</c:v>
                </c:pt>
                <c:pt idx="1">
                  <c:v>Первоначальный план на 2021 год</c:v>
                </c:pt>
                <c:pt idx="2">
                  <c:v>Уточненный план на 2021 год</c:v>
                </c:pt>
                <c:pt idx="3">
                  <c:v>Исполнено за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483077.84444000002</c:v>
                </c:pt>
                <c:pt idx="1">
                  <c:v>458583.09899999999</c:v>
                </c:pt>
                <c:pt idx="2">
                  <c:v>479185.96564000001</c:v>
                </c:pt>
                <c:pt idx="3">
                  <c:v>474294.99284999998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055-BE8F-D22EA561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525808"/>
        <c:axId val="197526200"/>
        <c:axId val="0"/>
      </c:bar3DChart>
      <c:catAx>
        <c:axId val="197525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7526200"/>
        <c:crosses val="autoZero"/>
        <c:auto val="1"/>
        <c:lblAlgn val="ctr"/>
        <c:lblOffset val="100"/>
        <c:noMultiLvlLbl val="0"/>
      </c:catAx>
      <c:valAx>
        <c:axId val="197526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9752580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501"/>
          <c:w val="0.87816164779505379"/>
          <c:h val="0.82923935922407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ABB-46E8-820A-EA2074159E84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0ABB-46E8-820A-EA2074159E84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0ABB-46E8-820A-EA2074159E84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0ABB-46E8-820A-EA2074159E84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9-0ABB-46E8-820A-EA2074159E84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B-0ABB-46E8-820A-EA2074159E84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D-0ABB-46E8-820A-EA2074159E8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F-0ABB-46E8-820A-EA2074159E84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1-0ABB-46E8-820A-EA2074159E84}"/>
              </c:ext>
            </c:extLst>
          </c:dPt>
          <c:dLbls>
            <c:dLbl>
              <c:idx val="0"/>
              <c:layout>
                <c:manualLayout>
                  <c:x val="-5.6762342006284577E-2"/>
                  <c:y val="-0.195575648951809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BB-46E8-820A-EA2074159E84}"/>
                </c:ext>
              </c:extLst>
            </c:dLbl>
            <c:dLbl>
              <c:idx val="1"/>
              <c:layout>
                <c:manualLayout>
                  <c:x val="4.2991844668934166E-2"/>
                  <c:y val="-0.26524175846305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BB-46E8-820A-EA2074159E84}"/>
                </c:ext>
              </c:extLst>
            </c:dLbl>
            <c:dLbl>
              <c:idx val="2"/>
              <c:layout>
                <c:manualLayout>
                  <c:x val="4.5033743772382145E-2"/>
                  <c:y val="-4.2862436313108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BB-46E8-820A-EA2074159E84}"/>
                </c:ext>
              </c:extLst>
            </c:dLbl>
            <c:dLbl>
              <c:idx val="3"/>
              <c:layout>
                <c:manualLayout>
                  <c:x val="1.7695971283332487E-2"/>
                  <c:y val="-0.2141778601204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BB-46E8-820A-EA2074159E84}"/>
                </c:ext>
              </c:extLst>
            </c:dLbl>
            <c:dLbl>
              <c:idx val="4"/>
              <c:layout>
                <c:manualLayout>
                  <c:x val="-1.4290818149338034E-3"/>
                  <c:y val="8.9232132428459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BB-46E8-820A-EA2074159E84}"/>
                </c:ext>
              </c:extLst>
            </c:dLbl>
            <c:dLbl>
              <c:idx val="5"/>
              <c:layout>
                <c:manualLayout>
                  <c:x val="3.2722597778172204E-3"/>
                  <c:y val="-0.2714940491773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BB-46E8-820A-EA2074159E84}"/>
                </c:ext>
              </c:extLst>
            </c:dLbl>
            <c:dLbl>
              <c:idx val="6"/>
              <c:layout>
                <c:manualLayout>
                  <c:x val="0"/>
                  <c:y val="-0.105628813661719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BB-46E8-820A-EA2074159E84}"/>
                </c:ext>
              </c:extLst>
            </c:dLbl>
            <c:dLbl>
              <c:idx val="7"/>
              <c:layout>
                <c:manualLayout>
                  <c:x val="-7.8130549246805001E-2"/>
                  <c:y val="-0.11916501267069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ABB-46E8-820A-EA2074159E84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ABB-46E8-820A-EA2074159E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56012.45102</c:v>
                </c:pt>
                <c:pt idx="1">
                  <c:v>1733.3</c:v>
                </c:pt>
                <c:pt idx="2">
                  <c:v>4085.7821800000002</c:v>
                </c:pt>
                <c:pt idx="3">
                  <c:v>9081.3544000000002</c:v>
                </c:pt>
                <c:pt idx="4">
                  <c:v>2219.2138300000001</c:v>
                </c:pt>
                <c:pt idx="5">
                  <c:v>265336.83003999997</c:v>
                </c:pt>
                <c:pt idx="6">
                  <c:v>49593.592799999999</c:v>
                </c:pt>
                <c:pt idx="7" formatCode="General">
                  <c:v>85.8</c:v>
                </c:pt>
                <c:pt idx="8">
                  <c:v>24640.218919999999</c:v>
                </c:pt>
                <c:pt idx="9">
                  <c:v>14918.326660000001</c:v>
                </c:pt>
                <c:pt idx="10" formatCode="General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B-46E8-820A-EA207415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534-BAFC-5D45692668E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 (факт)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Лист1!$B$2:$B$14</c:f>
              <c:numCache>
                <c:formatCode>#,##0.00</c:formatCode>
                <c:ptCount val="13"/>
                <c:pt idx="0">
                  <c:v>53923.672169999998</c:v>
                </c:pt>
                <c:pt idx="1">
                  <c:v>1694.6</c:v>
                </c:pt>
                <c:pt idx="2">
                  <c:v>2210.8194199999998</c:v>
                </c:pt>
                <c:pt idx="3">
                  <c:v>8402.0583499999993</c:v>
                </c:pt>
                <c:pt idx="4">
                  <c:v>3408.0914400000001</c:v>
                </c:pt>
                <c:pt idx="5">
                  <c:v>288127.17135000002</c:v>
                </c:pt>
                <c:pt idx="6">
                  <c:v>59343.740180000001</c:v>
                </c:pt>
                <c:pt idx="7" formatCode="General">
                  <c:v>110</c:v>
                </c:pt>
                <c:pt idx="8">
                  <c:v>24008.640599999999</c:v>
                </c:pt>
                <c:pt idx="9" formatCode="General">
                  <c:v>391.15521999999999</c:v>
                </c:pt>
                <c:pt idx="10" formatCode="#,##0.00000">
                  <c:v>200</c:v>
                </c:pt>
                <c:pt idx="11">
                  <c:v>41257.895709999997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534-BAFC-5D45692668E9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Лист1!$C$2:$C$14</c:f>
              <c:numCache>
                <c:formatCode>#,##0.00000</c:formatCode>
                <c:ptCount val="13"/>
                <c:pt idx="0">
                  <c:v>56940.53847</c:v>
                </c:pt>
                <c:pt idx="1">
                  <c:v>1733.3</c:v>
                </c:pt>
                <c:pt idx="2">
                  <c:v>4098.4160000000002</c:v>
                </c:pt>
                <c:pt idx="3">
                  <c:v>9309.3462500000005</c:v>
                </c:pt>
                <c:pt idx="4">
                  <c:v>2256.9876899999999</c:v>
                </c:pt>
                <c:pt idx="5">
                  <c:v>266402.80641999998</c:v>
                </c:pt>
                <c:pt idx="6">
                  <c:v>50097.75157</c:v>
                </c:pt>
                <c:pt idx="7">
                  <c:v>85.8</c:v>
                </c:pt>
                <c:pt idx="8">
                  <c:v>26616.21009</c:v>
                </c:pt>
                <c:pt idx="9">
                  <c:v>15056.68615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534-BAFC-5D45692668E9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2021 год (факт)2</c:v>
                </c:pt>
              </c:strCache>
            </c:strRef>
          </c:tx>
          <c:invertIfNegative val="0"/>
          <c:val>
            <c:numRef>
              <c:f>Лист1!$D$2:$D$14</c:f>
              <c:numCache>
                <c:formatCode>#,##0.00000</c:formatCode>
                <c:ptCount val="13"/>
                <c:pt idx="0">
                  <c:v>56012.45102</c:v>
                </c:pt>
                <c:pt idx="1">
                  <c:v>1733.3</c:v>
                </c:pt>
                <c:pt idx="2">
                  <c:v>4085.7821800000002</c:v>
                </c:pt>
                <c:pt idx="3">
                  <c:v>9081.3544000000002</c:v>
                </c:pt>
                <c:pt idx="4">
                  <c:v>2219.2138300000001</c:v>
                </c:pt>
                <c:pt idx="5">
                  <c:v>265336.83003999997</c:v>
                </c:pt>
                <c:pt idx="6">
                  <c:v>49593.592799999999</c:v>
                </c:pt>
                <c:pt idx="7">
                  <c:v>85.8</c:v>
                </c:pt>
                <c:pt idx="8">
                  <c:v>24640.218919999999</c:v>
                </c:pt>
                <c:pt idx="9">
                  <c:v>14918.326660000001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E-4534-BAFC-5D4569266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746504"/>
        <c:axId val="196746896"/>
        <c:axId val="0"/>
      </c:bar3DChart>
      <c:catAx>
        <c:axId val="196746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6746896"/>
        <c:crosses val="autoZero"/>
        <c:auto val="1"/>
        <c:lblAlgn val="ctr"/>
        <c:lblOffset val="100"/>
        <c:noMultiLvlLbl val="0"/>
      </c:catAx>
      <c:valAx>
        <c:axId val="19674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746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6669772893499"/>
          <c:y val="0.41357145632412834"/>
          <c:w val="0.14973589740017859"/>
          <c:h val="0.25894636432795065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84989126436315"/>
          <c:y val="1.6410226370673849E-2"/>
          <c:w val="0.76992912525328205"/>
          <c:h val="0.782726233921962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329842,4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B5-4BEE-985A-0B9A86842694}"/>
                </c:ext>
              </c:extLst>
            </c:dLbl>
            <c:dLbl>
              <c:idx val="1"/>
              <c:layout>
                <c:manualLayout>
                  <c:x val="1.5458889214296483E-3"/>
                  <c:y val="1.367497328492675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288127,2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5-4BEE-985A-0B9A86842694}"/>
                </c:ext>
              </c:extLst>
            </c:dLbl>
            <c:dLbl>
              <c:idx val="2"/>
              <c:layout>
                <c:manualLayout>
                  <c:x val="0"/>
                  <c:y val="-3.28204527413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265336,8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5-4BEE-985A-0B9A86842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53481,2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5-4BEE-985A-0B9A8684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329842.40000000002</c:v>
                </c:pt>
                <c:pt idx="1">
                  <c:v>288127.2</c:v>
                </c:pt>
                <c:pt idx="2">
                  <c:v>265336.8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5-4BEE-985A-0B9A8684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268776"/>
        <c:axId val="199269168"/>
        <c:axId val="0"/>
      </c:bar3DChart>
      <c:catAx>
        <c:axId val="19926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269168"/>
        <c:crosses val="autoZero"/>
        <c:auto val="1"/>
        <c:lblAlgn val="ctr"/>
        <c:lblOffset val="100"/>
        <c:noMultiLvlLbl val="0"/>
      </c:catAx>
      <c:valAx>
        <c:axId val="19926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268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929316359225"/>
          <c:y val="0.27678215704457432"/>
          <c:w val="0.15730649183271589"/>
          <c:h val="6.439011027585978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тыс. рублей</a:t>
            </a:r>
          </a:p>
        </c:rich>
      </c:tx>
      <c:layout>
        <c:manualLayout>
          <c:xMode val="edge"/>
          <c:yMode val="edge"/>
          <c:x val="0.80078978977835558"/>
          <c:y val="0.1871149674909579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33417102667937"/>
          <c:w val="0.96871121798023185"/>
          <c:h val="0.632344530521974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50259.3</c:v>
                </c:pt>
                <c:pt idx="1">
                  <c:v>59343.7</c:v>
                </c:pt>
                <c:pt idx="2">
                  <c:v>49593.599999999999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161-B406-036C2858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270344"/>
        <c:axId val="199993520"/>
        <c:axId val="0"/>
      </c:bar3DChart>
      <c:catAx>
        <c:axId val="19927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993520"/>
        <c:crosses val="autoZero"/>
        <c:auto val="1"/>
        <c:lblAlgn val="ctr"/>
        <c:lblOffset val="100"/>
        <c:noMultiLvlLbl val="0"/>
      </c:catAx>
      <c:valAx>
        <c:axId val="19999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270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27231800524287E-2"/>
          <c:y val="1.5482422986832407E-2"/>
          <c:w val="0.7568177139622253"/>
          <c:h val="0.8379558180227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13506828481038E-3"/>
                  <c:y val="-5.92588444991922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30084,5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4-4E95-BDF5-1DE775A15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24839,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E95-BDF5-1DE775A150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25736.2</c:v>
                </c:pt>
                <c:pt idx="1">
                  <c:v>24008.6</c:v>
                </c:pt>
                <c:pt idx="2">
                  <c:v>24640.2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4-4E95-BDF5-1DE775A15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994304"/>
        <c:axId val="199994696"/>
      </c:barChart>
      <c:catAx>
        <c:axId val="199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994696"/>
        <c:crosses val="autoZero"/>
        <c:auto val="1"/>
        <c:lblAlgn val="ctr"/>
        <c:lblOffset val="100"/>
        <c:noMultiLvlLbl val="0"/>
      </c:catAx>
      <c:valAx>
        <c:axId val="199994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99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23635163085249"/>
          <c:y val="0.28421451701708822"/>
          <c:w val="0.17768992704345138"/>
          <c:h val="7.7763935160558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580412742525"/>
          <c:y val="4.458333333333335E-2"/>
          <c:w val="0.65081532087900773"/>
          <c:h val="0.762944444444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39880</c:v>
                </c:pt>
                <c:pt idx="1">
                  <c:v>1733.3</c:v>
                </c:pt>
                <c:pt idx="2">
                  <c:v>6508.1229999999996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D9D-A7DF-3BE6E8D97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39880</c:v>
                </c:pt>
                <c:pt idx="1">
                  <c:v>1733.3</c:v>
                </c:pt>
                <c:pt idx="2">
                  <c:v>6508.1229999999996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D9D-A7DF-3BE6E8D9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995088"/>
        <c:axId val="199995480"/>
      </c:barChart>
      <c:catAx>
        <c:axId val="19999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995480"/>
        <c:crosses val="autoZero"/>
        <c:auto val="1"/>
        <c:lblAlgn val="ctr"/>
        <c:lblOffset val="100"/>
        <c:noMultiLvlLbl val="0"/>
      </c:catAx>
      <c:valAx>
        <c:axId val="199995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99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1000"/>
            <a:satMod val="255000"/>
          </a:schemeClr>
        </a:gs>
        <a:gs pos="55000">
          <a:schemeClr val="accent6">
            <a:tint val="12000"/>
            <a:satMod val="255000"/>
          </a:schemeClr>
        </a:gs>
        <a:gs pos="100000">
          <a:schemeClr val="accent6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6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38357246604666E-3"/>
          <c:y val="8.7765260301827491E-2"/>
          <c:w val="0.96340343268171591"/>
          <c:h val="0.7684854338745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99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0765402033003E-2"/>
                  <c:y val="0.112890862168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8-497E-86F2-AB5EEC2B6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007010980941208E-2"/>
                  <c:y val="5.57181132669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8-497E-86F2-AB5EEC2B60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hlink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478377167955078E-2"/>
                  <c:y val="5.71906081604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C8-497E-86F2-AB5EEC2B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0821912"/>
        <c:axId val="200823480"/>
        <c:axId val="0"/>
      </c:bar3DChart>
      <c:catAx>
        <c:axId val="20082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08234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0823480"/>
        <c:scaling>
          <c:orientation val="minMax"/>
          <c:max val="9000"/>
          <c:min val="0"/>
        </c:scaling>
        <c:delete val="1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00821912"/>
        <c:crosses val="autoZero"/>
        <c:crossBetween val="between"/>
        <c:majorUnit val="1000"/>
        <c:minorUnit val="200"/>
      </c:valAx>
      <c:spPr>
        <a:noFill/>
        <a:ln w="25340">
          <a:noFill/>
        </a:ln>
      </c:spPr>
    </c:plotArea>
    <c:legend>
      <c:legendPos val="b"/>
      <c:layout>
        <c:manualLayout>
          <c:xMode val="edge"/>
          <c:yMode val="edge"/>
          <c:x val="0.32037099244988559"/>
          <c:y val="0.91799223064461533"/>
          <c:w val="0.33255265145088986"/>
          <c:h val="7.2729546031339895E-2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6">
            <a:tint val="65000"/>
            <a:satMod val="270000"/>
          </a:schemeClr>
        </a:gs>
        <a:gs pos="25000">
          <a:schemeClr val="accent6">
            <a:tint val="60000"/>
            <a:satMod val="300000"/>
          </a:schemeClr>
        </a:gs>
        <a:gs pos="100000">
          <a:schemeClr val="accent6">
            <a:tint val="29000"/>
            <a:satMod val="400000"/>
          </a:schemeClr>
        </a:gs>
      </a:gsLst>
      <a:lin ang="16200000" scaled="1"/>
    </a:gradFill>
    <a:ln w="9525" cap="flat" cmpd="sng" algn="ctr">
      <a:solidFill>
        <a:schemeClr val="accent6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323245903592015E-2"/>
                  <c:y val="1.3738508309391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1-48F9-8803-E77BF20CE5F4}"/>
                </c:ext>
              </c:extLst>
            </c:dLbl>
            <c:dLbl>
              <c:idx val="1"/>
              <c:layout>
                <c:manualLayout>
                  <c:x val="-1.8981660409013557E-2"/>
                  <c:y val="1.7070703054958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1-48F9-8803-E77BF20CE5F4}"/>
                </c:ext>
              </c:extLst>
            </c:dLbl>
            <c:dLbl>
              <c:idx val="2"/>
              <c:layout>
                <c:manualLayout>
                  <c:x val="-2.3334858147895182E-2"/>
                  <c:y val="3.4346946894481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41-48F9-8803-E77BF20CE5F4}"/>
                </c:ext>
              </c:extLst>
            </c:dLbl>
            <c:dLbl>
              <c:idx val="3"/>
              <c:layout>
                <c:manualLayout>
                  <c:x val="-1.8104533007589019E-2"/>
                  <c:y val="6.8693893788963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24100</c:v>
                </c:pt>
                <c:pt idx="1">
                  <c:v>30432</c:v>
                </c:pt>
                <c:pt idx="2">
                  <c:v>24120</c:v>
                </c:pt>
                <c:pt idx="3">
                  <c:v>24436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1-48F9-8803-E77BF20CE5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76572132387697E-2"/>
                  <c:y val="-3.6415065814970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41-48F9-8803-E77BF20CE5F4}"/>
                </c:ext>
              </c:extLst>
            </c:dLbl>
            <c:dLbl>
              <c:idx val="1"/>
              <c:layout>
                <c:manualLayout>
                  <c:x val="-6.6137566137566698E-3"/>
                  <c:y val="-2.296650717703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41-48F9-8803-E77BF20CE5F4}"/>
                </c:ext>
              </c:extLst>
            </c:dLbl>
            <c:dLbl>
              <c:idx val="2"/>
              <c:layout>
                <c:manualLayout>
                  <c:x val="-1.4483627323724086E-2"/>
                  <c:y val="-2.7477557515585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41-48F9-8803-E77BF20CE5F4}"/>
                </c:ext>
              </c:extLst>
            </c:dLbl>
            <c:dLbl>
              <c:idx val="3"/>
              <c:layout>
                <c:manualLayout>
                  <c:x val="-1.206968867172601E-3"/>
                  <c:y val="-2.0608168136688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26660</c:v>
                </c:pt>
                <c:pt idx="1">
                  <c:v>32304.1</c:v>
                </c:pt>
                <c:pt idx="2">
                  <c:v>26620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41-48F9-8803-E77BF20CE5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592569126686789E-3"/>
                  <c:y val="-9.2446565481102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41-48F9-8803-E77BF20CE5F4}"/>
                </c:ext>
              </c:extLst>
            </c:dLbl>
            <c:dLbl>
              <c:idx val="1"/>
              <c:layout>
                <c:manualLayout>
                  <c:x val="-2.2486772486772583E-2"/>
                  <c:y val="-2.296650717703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41-48F9-8803-E77BF20CE5F4}"/>
                </c:ext>
              </c:extLst>
            </c:dLbl>
            <c:dLbl>
              <c:idx val="2"/>
              <c:layout>
                <c:manualLayout>
                  <c:x val="-9.25342798165661E-3"/>
                  <c:y val="-6.1824504410066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41-48F9-8803-E77BF20CE5F4}"/>
                </c:ext>
              </c:extLst>
            </c:dLbl>
            <c:dLbl>
              <c:idx val="3"/>
              <c:layout>
                <c:manualLayout>
                  <c:x val="-6.0348443358630068E-3"/>
                  <c:y val="-4.465103096282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30164.09</c:v>
                </c:pt>
                <c:pt idx="1">
                  <c:v>34163.01</c:v>
                </c:pt>
                <c:pt idx="2">
                  <c:v>28000</c:v>
                </c:pt>
                <c:pt idx="3">
                  <c:v>28764.59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41-48F9-8803-E77BF20CE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823872"/>
        <c:axId val="200824264"/>
      </c:barChart>
      <c:catAx>
        <c:axId val="200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24264"/>
        <c:crosses val="autoZero"/>
        <c:auto val="1"/>
        <c:lblAlgn val="ctr"/>
        <c:lblOffset val="100"/>
        <c:noMultiLvlLbl val="0"/>
      </c:catAx>
      <c:valAx>
        <c:axId val="20082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23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3119336"/>
        <c:axId val="263119728"/>
      </c:barChart>
      <c:catAx>
        <c:axId val="2631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19728"/>
        <c:crosses val="autoZero"/>
        <c:auto val="1"/>
        <c:lblAlgn val="ctr"/>
        <c:lblOffset val="100"/>
        <c:noMultiLvlLbl val="0"/>
      </c:catAx>
      <c:valAx>
        <c:axId val="263119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311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3051E-2"/>
          <c:w val="0.80000162626747495"/>
          <c:h val="0.5356810941574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Уточненные данные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479185.96564000001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595-A594-8358A151BB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474294.99284999998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595-A594-8358A151B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0255976"/>
        <c:axId val="130256368"/>
        <c:axId val="0"/>
      </c:bar3DChart>
      <c:catAx>
        <c:axId val="130255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130256368"/>
        <c:crosses val="autoZero"/>
        <c:auto val="1"/>
        <c:lblAlgn val="ctr"/>
        <c:lblOffset val="100"/>
        <c:noMultiLvlLbl val="0"/>
      </c:catAx>
      <c:valAx>
        <c:axId val="1302563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0255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636805974963813E-2"/>
          <c:y val="0.80482436649129663"/>
          <c:w val="0.83272608318011165"/>
          <c:h val="0.1772979176786138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161268423991"/>
          <c:y val="4.227989731442406E-2"/>
          <c:w val="0.81929973130457812"/>
          <c:h val="0.40527389515018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B3D-4D4C-82E1-0CFAAC4E4EFF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1306.7977000000001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D-4D4C-82E1-0CFAAC4E4EF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6448.9092600000004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D-4D4C-82E1-0CFAAC4E4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0257152"/>
        <c:axId val="130257544"/>
        <c:axId val="0"/>
      </c:bar3DChart>
      <c:catAx>
        <c:axId val="1302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0257544"/>
        <c:crosses val="autoZero"/>
        <c:auto val="1"/>
        <c:lblAlgn val="ctr"/>
        <c:lblOffset val="100"/>
        <c:noMultiLvlLbl val="0"/>
      </c:catAx>
      <c:valAx>
        <c:axId val="1302575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0257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78790383660581"/>
          <c:y val="0.69088793322759745"/>
          <c:w val="0.75453170194725416"/>
          <c:h val="0.2627355797730351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8.8184646150427731E-2"/>
                  <c:y val="-2.48407453944866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5B-4A77-91EC-5D151AC345C4}"/>
                </c:ext>
              </c:extLst>
            </c:dLbl>
            <c:dLbl>
              <c:idx val="1"/>
              <c:layout>
                <c:manualLayout>
                  <c:x val="-8.4792928990795897E-3"/>
                  <c:y val="-3.229296901283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5B-4A77-91EC-5D151AC345C4}"/>
                </c:ext>
              </c:extLst>
            </c:dLbl>
            <c:dLbl>
              <c:idx val="2"/>
              <c:layout>
                <c:manualLayout>
                  <c:x val="0.23105632493825473"/>
                  <c:y val="-0.330992761367672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B-4A77-91EC-5D151AC34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84208.154299999995</c:v>
                </c:pt>
                <c:pt idx="1">
                  <c:v>19726.90193</c:v>
                </c:pt>
                <c:pt idx="2">
                  <c:v>376808.84587999998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7-46DC-B73C-DD4FF5E19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5058433678313772E-4"/>
          <c:y val="0.77357875728987857"/>
          <c:w val="0.40230719556801381"/>
          <c:h val="0.220394227599483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38993459106132E-2"/>
          <c:y val="4.5965378846794802E-2"/>
          <c:w val="0.65837991567245213"/>
          <c:h val="0.93011540384401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9987946900786205"/>
                  <c:y val="-0.118498118264637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74-4C33-9481-2290657DDBBA}"/>
                </c:ext>
              </c:extLst>
            </c:dLbl>
            <c:dLbl>
              <c:idx val="1"/>
              <c:layout>
                <c:manualLayout>
                  <c:x val="3.192519296653352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74-4C33-9481-2290657DDBBA}"/>
                </c:ext>
              </c:extLst>
            </c:dLbl>
            <c:dLbl>
              <c:idx val="2"/>
              <c:layout>
                <c:manualLayout>
                  <c:x val="0.10549194197637164"/>
                  <c:y val="-0.179125062493056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74-4C33-9481-2290657DDBBA}"/>
                </c:ext>
              </c:extLst>
            </c:dLbl>
            <c:dLbl>
              <c:idx val="3"/>
              <c:layout>
                <c:manualLayout>
                  <c:x val="1.8044674285431991E-2"/>
                  <c:y val="-2.75577019220086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4-4C33-9481-2290657DDBBA}"/>
                </c:ext>
              </c:extLst>
            </c:dLbl>
            <c:dLbl>
              <c:idx val="4"/>
              <c:layout>
                <c:manualLayout>
                  <c:x val="9.7163630767710726E-3"/>
                  <c:y val="-1.9290391345406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74-4C33-9481-2290657DDBBA}"/>
                </c:ext>
              </c:extLst>
            </c:dLbl>
            <c:dLbl>
              <c:idx val="5"/>
              <c:layout>
                <c:manualLayout>
                  <c:x val="2.7761037362203033E-3"/>
                  <c:y val="-1.6534621153205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74-4C33-9481-2290657DDBBA}"/>
                </c:ext>
              </c:extLst>
            </c:dLbl>
            <c:dLbl>
              <c:idx val="6"/>
              <c:layout>
                <c:manualLayout>
                  <c:x val="-3.1809154515456998E-18"/>
                  <c:y val="-2.7557701922008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74-4C33-9481-2290657DDBBA}"/>
                </c:ext>
              </c:extLst>
            </c:dLbl>
            <c:dLbl>
              <c:idx val="8"/>
              <c:layout>
                <c:manualLayout>
                  <c:x val="-1.526857054921171E-2"/>
                  <c:y val="5.51154038440172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74-4C33-9481-2290657DDBBA}"/>
                </c:ext>
              </c:extLst>
            </c:dLbl>
            <c:dLbl>
              <c:idx val="9"/>
              <c:layout>
                <c:manualLayout>
                  <c:x val="0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74-4C33-9481-2290657DDBBA}"/>
                </c:ext>
              </c:extLst>
            </c:dLbl>
            <c:dLbl>
              <c:idx val="10"/>
              <c:layout>
                <c:manualLayout>
                  <c:x val="1.2492466812991378E-2"/>
                  <c:y val="-5.51154038440173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74-4C33-9481-2290657DDBBA}"/>
                </c:ext>
              </c:extLst>
            </c:dLbl>
            <c:dLbl>
              <c:idx val="11"/>
              <c:layout>
                <c:manualLayout>
                  <c:x val="5.1357919120075618E-2"/>
                  <c:y val="-7.9917335573825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74-4C33-9481-2290657DDBBA}"/>
                </c:ext>
              </c:extLst>
            </c:dLbl>
            <c:dLbl>
              <c:idx val="12"/>
              <c:layout>
                <c:manualLayout>
                  <c:x val="9.7163630767710715E-2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74-4C33-9481-2290657DD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Налог,взимаемый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Штрафы,санкции,возмещение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#,##0.00000</c:formatCode>
                <c:ptCount val="13"/>
                <c:pt idx="0">
                  <c:v>59118.511440000002</c:v>
                </c:pt>
                <c:pt idx="1">
                  <c:v>15.926159999999999</c:v>
                </c:pt>
                <c:pt idx="2">
                  <c:v>19303.60457</c:v>
                </c:pt>
                <c:pt idx="3">
                  <c:v>239.61754999999999</c:v>
                </c:pt>
                <c:pt idx="4" formatCode="#,##0.0000">
                  <c:v>3038.9119700000001</c:v>
                </c:pt>
                <c:pt idx="5">
                  <c:v>861.72716000000003</c:v>
                </c:pt>
                <c:pt idx="6" formatCode="#,##0.0000">
                  <c:v>1629.85545</c:v>
                </c:pt>
                <c:pt idx="7">
                  <c:v>12556.40985</c:v>
                </c:pt>
                <c:pt idx="8">
                  <c:v>82.090119999999999</c:v>
                </c:pt>
                <c:pt idx="9">
                  <c:v>12.37392</c:v>
                </c:pt>
                <c:pt idx="10">
                  <c:v>412.47638999999998</c:v>
                </c:pt>
                <c:pt idx="11">
                  <c:v>663.05165</c:v>
                </c:pt>
                <c:pt idx="12">
                  <c:v>6000.5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1-4E69-96B4-B5638752E60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691675208103956"/>
          <c:y val="3.0460157204755027E-2"/>
          <c:w val="0.27169519605085035"/>
          <c:h val="0.93632391539828908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0275864524053E-2"/>
                  <c:y val="-2.475358488433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62-4C35-9790-3DA264F2F845}"/>
                </c:ext>
              </c:extLst>
            </c:dLbl>
            <c:dLbl>
              <c:idx val="1"/>
              <c:layout>
                <c:manualLayout>
                  <c:x val="6.1050600411022941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78172.379419999997</c:v>
                </c:pt>
                <c:pt idx="1">
                  <c:v>84208.2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62-4C35-9790-3DA264F2F8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50438137773499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62-4C35-9790-3DA264F2F845}"/>
                </c:ext>
              </c:extLst>
            </c:dLbl>
            <c:dLbl>
              <c:idx val="1"/>
              <c:layout>
                <c:manualLayout>
                  <c:x val="3.7950373228473722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11990.21881</c:v>
                </c:pt>
                <c:pt idx="1">
                  <c:v>19726.900000000001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62-4C35-9790-3DA264F2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4471064"/>
        <c:axId val="194471456"/>
        <c:axId val="0"/>
      </c:bar3DChart>
      <c:catAx>
        <c:axId val="194471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471456"/>
        <c:crosses val="autoZero"/>
        <c:auto val="1"/>
        <c:lblAlgn val="ctr"/>
        <c:lblOffset val="100"/>
        <c:noMultiLvlLbl val="0"/>
      </c:catAx>
      <c:valAx>
        <c:axId val="1944714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471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829149740071"/>
          <c:y val="0.17707364776275092"/>
          <c:w val="0.33515754511286766"/>
          <c:h val="0.204270078015776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109229859582457E-2"/>
                  <c:y val="-9.02791743252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32-4B1F-B029-BC2CF1410DA5}"/>
                </c:ext>
              </c:extLst>
            </c:dLbl>
            <c:dLbl>
              <c:idx val="1"/>
              <c:layout>
                <c:manualLayout>
                  <c:x val="-2.9906046220852778E-3"/>
                  <c:y val="-3.1622717025815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32-4B1F-B029-BC2CF1410DA5}"/>
                </c:ext>
              </c:extLst>
            </c:dLbl>
            <c:dLbl>
              <c:idx val="2"/>
              <c:layout>
                <c:manualLayout>
                  <c:x val="-2.0159012463775213E-3"/>
                  <c:y val="-8.087708960607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32-4B1F-B029-BC2CF1410DA5}"/>
                </c:ext>
              </c:extLst>
            </c:dLbl>
            <c:dLbl>
              <c:idx val="3"/>
              <c:layout>
                <c:manualLayout>
                  <c:x val="-6.0096900721012163E-3"/>
                  <c:y val="-2.953469305098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32-4B1F-B029-BC2CF1410DA5}"/>
                </c:ext>
              </c:extLst>
            </c:dLbl>
            <c:dLbl>
              <c:idx val="4"/>
              <c:layout>
                <c:manualLayout>
                  <c:x val="-5.4803384288249902E-17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94-424B-AAAC-CF2FBF6755F4}"/>
                </c:ext>
              </c:extLst>
            </c:dLbl>
            <c:dLbl>
              <c:idx val="5"/>
              <c:layout>
                <c:manualLayout>
                  <c:x val="-4.4264149557770418E-3"/>
                  <c:y val="-2.09155733751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32-4B1F-B029-BC2CF1410DA5}"/>
                </c:ext>
              </c:extLst>
            </c:dLbl>
            <c:dLbl>
              <c:idx val="6"/>
              <c:layout>
                <c:manualLayout>
                  <c:x val="3.8438029796804868E-3"/>
                  <c:y val="-2.314812435325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32-4B1F-B029-BC2CF1410DA5}"/>
                </c:ext>
              </c:extLst>
            </c:dLbl>
            <c:dLbl>
              <c:idx val="7"/>
              <c:layout>
                <c:manualLayout>
                  <c:x val="-3.1039051210217596E-3"/>
                  <c:y val="-1.903829416884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32-4B1F-B029-BC2CF1410DA5}"/>
                </c:ext>
              </c:extLst>
            </c:dLbl>
            <c:dLbl>
              <c:idx val="8"/>
              <c:layout>
                <c:manualLayout>
                  <c:x val="9.3113487745310683E-3"/>
                  <c:y val="-6.5274151436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32-4B1F-B029-BC2CF1410DA5}"/>
                </c:ext>
              </c:extLst>
            </c:dLbl>
            <c:dLbl>
              <c:idx val="9"/>
              <c:layout>
                <c:manualLayout>
                  <c:x val="-2.9893100389976599E-3"/>
                  <c:y val="-8.93009074941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94-424B-AAAC-CF2FBF6755F4}"/>
                </c:ext>
              </c:extLst>
            </c:dLbl>
            <c:dLbl>
              <c:idx val="10"/>
              <c:layout>
                <c:manualLayout>
                  <c:x val="-5.9786200779951004E-3"/>
                  <c:y val="-1.786018149882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94-424B-AAAC-CF2FBF675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93413.7</c:v>
                </c:pt>
                <c:pt idx="1">
                  <c:v>55067</c:v>
                </c:pt>
                <c:pt idx="2">
                  <c:v>15.6</c:v>
                </c:pt>
                <c:pt idx="3">
                  <c:v>22956.400000000001</c:v>
                </c:pt>
                <c:pt idx="4">
                  <c:v>1591.4</c:v>
                </c:pt>
                <c:pt idx="5">
                  <c:v>11581.3</c:v>
                </c:pt>
                <c:pt idx="6">
                  <c:v>112.9</c:v>
                </c:pt>
                <c:pt idx="7">
                  <c:v>12</c:v>
                </c:pt>
                <c:pt idx="8">
                  <c:v>413</c:v>
                </c:pt>
                <c:pt idx="9">
                  <c:v>664</c:v>
                </c:pt>
                <c:pt idx="10" formatCode="General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2-4B1F-B029-BC2CF1410D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986308895808482E-2"/>
                  <c:y val="-1.815191059668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32-4B1F-B029-BC2CF1410DA5}"/>
                </c:ext>
              </c:extLst>
            </c:dLbl>
            <c:dLbl>
              <c:idx val="1"/>
              <c:layout>
                <c:manualLayout>
                  <c:x val="4.4768402805526512E-2"/>
                  <c:y val="-5.420367248480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732-4B1F-B029-BC2CF1410DA5}"/>
                </c:ext>
              </c:extLst>
            </c:dLbl>
            <c:dLbl>
              <c:idx val="2"/>
              <c:layout>
                <c:manualLayout>
                  <c:x val="1.0373965039666026E-2"/>
                  <c:y val="-2.295261848542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32-4B1F-B029-BC2CF1410DA5}"/>
                </c:ext>
              </c:extLst>
            </c:dLbl>
            <c:dLbl>
              <c:idx val="3"/>
              <c:layout>
                <c:manualLayout>
                  <c:x val="2.7245470859755205E-2"/>
                  <c:y val="-7.544796742117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32-4B1F-B029-BC2CF1410DA5}"/>
                </c:ext>
              </c:extLst>
            </c:dLbl>
            <c:dLbl>
              <c:idx val="4"/>
              <c:layout>
                <c:manualLayout>
                  <c:x val="1.4902190513128639E-2"/>
                  <c:y val="-9.322724998800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32-4B1F-B029-BC2CF1410DA5}"/>
                </c:ext>
              </c:extLst>
            </c:dLbl>
            <c:dLbl>
              <c:idx val="5"/>
              <c:layout>
                <c:manualLayout>
                  <c:x val="4.3278501070502524E-2"/>
                  <c:y val="-6.66044138555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32-4B1F-B029-BC2CF1410DA5}"/>
                </c:ext>
              </c:extLst>
            </c:dLbl>
            <c:dLbl>
              <c:idx val="6"/>
              <c:layout>
                <c:manualLayout>
                  <c:x val="2.0431445377941896E-2"/>
                  <c:y val="-6.786305962733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32-4B1F-B029-BC2CF1410DA5}"/>
                </c:ext>
              </c:extLst>
            </c:dLbl>
            <c:dLbl>
              <c:idx val="7"/>
              <c:layout>
                <c:manualLayout>
                  <c:x val="1.1950767240551427E-2"/>
                  <c:y val="-1.120638494457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32-4B1F-B029-BC2CF1410DA5}"/>
                </c:ext>
              </c:extLst>
            </c:dLbl>
            <c:dLbl>
              <c:idx val="8"/>
              <c:layout>
                <c:manualLayout>
                  <c:x val="8.3253461479796814E-3"/>
                  <c:y val="-2.155439128423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32-4B1F-B029-BC2CF1410DA5}"/>
                </c:ext>
              </c:extLst>
            </c:dLbl>
            <c:dLbl>
              <c:idx val="9"/>
              <c:layout>
                <c:manualLayout>
                  <c:x val="9.6409956332534456E-3"/>
                  <c:y val="-4.465045374705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94-424B-AAAC-CF2FBF6755F4}"/>
                </c:ext>
              </c:extLst>
            </c:dLbl>
            <c:dLbl>
              <c:idx val="10"/>
              <c:layout>
                <c:manualLayout>
                  <c:x val="4.7828960623960803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94-424B-AAAC-CF2FBF675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103935.1</c:v>
                </c:pt>
                <c:pt idx="1">
                  <c:v>59118.5</c:v>
                </c:pt>
                <c:pt idx="2">
                  <c:v>15.9</c:v>
                </c:pt>
                <c:pt idx="3">
                  <c:v>23443.9</c:v>
                </c:pt>
                <c:pt idx="4">
                  <c:v>1629.8</c:v>
                </c:pt>
                <c:pt idx="5">
                  <c:v>12556.4</c:v>
                </c:pt>
                <c:pt idx="6">
                  <c:v>82.1</c:v>
                </c:pt>
                <c:pt idx="7">
                  <c:v>12.4</c:v>
                </c:pt>
                <c:pt idx="8">
                  <c:v>412.5</c:v>
                </c:pt>
                <c:pt idx="9">
                  <c:v>663.1</c:v>
                </c:pt>
                <c:pt idx="10" formatCode="General">
                  <c:v>6000.5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32-4B1F-B029-BC2CF141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252056"/>
        <c:axId val="194472240"/>
        <c:axId val="0"/>
      </c:bar3DChart>
      <c:catAx>
        <c:axId val="1302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4472240"/>
        <c:crosses val="autoZero"/>
        <c:auto val="1"/>
        <c:lblAlgn val="ctr"/>
        <c:lblOffset val="100"/>
        <c:noMultiLvlLbl val="0"/>
      </c:catAx>
      <c:valAx>
        <c:axId val="19447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2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32 341,5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A6-46D2-AD6A-BDF0DB192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36 685,0 т.р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A6-46D2-AD6A-BDF0DB192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36 440,2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A6-46D2-AD6A-BDF0DB192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год</c:v>
                </c:pt>
                <c:pt idx="1">
                  <c:v>План 2021 год</c:v>
                </c:pt>
                <c:pt idx="2">
                  <c:v>Факт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54627.35</c:v>
                </c:pt>
                <c:pt idx="1">
                  <c:v>55067</c:v>
                </c:pt>
                <c:pt idx="2">
                  <c:v>59118.5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6-46D2-AD6A-BDF0DB192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4473024"/>
        <c:axId val="194890432"/>
        <c:axId val="194884520"/>
      </c:bar3DChart>
      <c:catAx>
        <c:axId val="1944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94890432"/>
        <c:crosses val="autoZero"/>
        <c:auto val="1"/>
        <c:lblAlgn val="ctr"/>
        <c:lblOffset val="100"/>
        <c:noMultiLvlLbl val="0"/>
      </c:catAx>
      <c:valAx>
        <c:axId val="1948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94473024"/>
        <c:crosses val="autoZero"/>
        <c:crossBetween val="between"/>
      </c:valAx>
      <c:serAx>
        <c:axId val="194884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948904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155264.11022999999</c:v>
                </c:pt>
                <c:pt idx="1">
                  <c:v>143799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7-486C-AB45-567F2822A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27809.873930000002</c:v>
                </c:pt>
                <c:pt idx="1">
                  <c:v>13749.78191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7-486C-AB45-567F2822AF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176753.24195</c:v>
                </c:pt>
                <c:pt idx="1">
                  <c:v>178544.96515999999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7-486C-AB45-567F2822AF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30692.631549999998</c:v>
                </c:pt>
                <c:pt idx="1">
                  <c:v>40680.825960000002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7-486C-AB45-567F2822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891216"/>
        <c:axId val="194891608"/>
        <c:axId val="0"/>
      </c:bar3DChart>
      <c:catAx>
        <c:axId val="19489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4891608"/>
        <c:crosses val="autoZero"/>
        <c:auto val="1"/>
        <c:lblAlgn val="ctr"/>
        <c:lblOffset val="100"/>
        <c:noMultiLvlLbl val="0"/>
      </c:catAx>
      <c:valAx>
        <c:axId val="194891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489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2021 году составили </a:t>
          </a:r>
        </a:p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265 336,83004 тыс. руб.</a:t>
          </a:r>
        </a:p>
        <a:p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(55,9% от общей суммы расходов)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4C33-E25A-4F25-BB4C-C0EE3B98AD35}" type="pres">
      <dgm:prSet presAssocID="{5AAD8C73-AD41-415A-8265-0CCFD3C93ED8}" presName="parentText" presStyleLbl="node1" presStyleIdx="0" presStyleCnt="1" custScaleY="103378" custLinFactNeighborX="-592" custLinFactNeighborY="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2E3086C0-2DAA-4FF0-96C8-21A3719F5BE2}" type="presOf" srcId="{3B86D03A-5F3B-435C-97E6-970E09C56712}" destId="{23A04BDF-16F3-455D-882A-0DC98D2D33A1}" srcOrd="0" destOrd="0" presId="urn:microsoft.com/office/officeart/2005/8/layout/vList2"/>
    <dgm:cxn modelId="{D4415B98-B5EA-43A9-8BAE-2081A3146D9D}" type="presOf" srcId="{5AAD8C73-AD41-415A-8265-0CCFD3C93ED8}" destId="{47DA4C33-E25A-4F25-BB4C-C0EE3B98AD35}" srcOrd="0" destOrd="0" presId="urn:microsoft.com/office/officeart/2005/8/layout/vList2"/>
    <dgm:cxn modelId="{BA0698C0-9451-4D30-8E94-F67072D68E11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41641"/>
          <a:ext cx="5000660" cy="139820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2021 году составили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265 336,83004 тыс. руб.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(55,9% от общей суммы расходов)</a:t>
          </a:r>
        </a:p>
      </dsp:txBody>
      <dsp:txXfrm>
        <a:off x="68255" y="109896"/>
        <a:ext cx="4864150" cy="126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0.64269</cdr:x>
      <cdr:y>0.397</cdr:y>
    </cdr:from>
    <cdr:to>
      <cdr:x>0.73993</cdr:x>
      <cdr:y>0.55685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9888" y="1843464"/>
          <a:ext cx="798866" cy="7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0.44732</cdr:x>
      <cdr:y>0.14619</cdr:y>
    </cdr:from>
    <cdr:to>
      <cdr:x>0.56252</cdr:x>
      <cdr:y>0.22232</cdr:y>
    </cdr:to>
    <cdr:sp macro="" textlink="">
      <cdr:nvSpPr>
        <cdr:cNvPr id="5" name="TextBox 4"/>
        <cdr:cNvSpPr txBox="1"/>
      </cdr:nvSpPr>
      <cdr:spPr>
        <a:xfrm xmlns:a="http://schemas.openxmlformats.org/drawingml/2006/main" rot="20232045">
          <a:off x="3674853" y="678810"/>
          <a:ext cx="946446" cy="35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</cdr:x>
      <cdr:y>0.30928</cdr:y>
    </cdr:from>
    <cdr:to>
      <cdr:x>0.528</cdr:x>
      <cdr:y>0.39765</cdr:y>
    </cdr:to>
    <cdr:sp macro="" textlink="">
      <cdr:nvSpPr>
        <cdr:cNvPr id="4" name="TextBox 3"/>
        <cdr:cNvSpPr txBox="1"/>
      </cdr:nvSpPr>
      <cdr:spPr>
        <a:xfrm xmlns:a="http://schemas.openxmlformats.org/drawingml/2006/main" rot="19538167">
          <a:off x="3857652" y="100013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</cdr:x>
      <cdr:y>0.85714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flipV="1">
          <a:off x="7143800" y="2571768"/>
          <a:ext cx="17859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0.0084</cdr:x>
      <cdr:y>0</cdr:y>
    </cdr:from>
    <cdr:to>
      <cdr:x>1</cdr:x>
      <cdr:y>0.2549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29" y="-857256"/>
          <a:ext cx="8429713" cy="92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0.45529</cdr:x>
      <cdr:y>0.2</cdr:y>
    </cdr:from>
    <cdr:to>
      <cdr:x>0.60976</cdr:x>
      <cdr:y>0.28333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000560" y="857256"/>
          <a:ext cx="135732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0.19894</cdr:x>
      <cdr:y>0.04561</cdr:y>
    </cdr:from>
    <cdr:to>
      <cdr:x>0.38397</cdr:x>
      <cdr:y>0.2334</cdr:y>
    </cdr:to>
    <cdr:sp macro="" textlink="">
      <cdr:nvSpPr>
        <cdr:cNvPr id="6" name="TextBox 5"/>
        <cdr:cNvSpPr txBox="1"/>
      </cdr:nvSpPr>
      <cdr:spPr>
        <a:xfrm xmlns:a="http://schemas.openxmlformats.org/drawingml/2006/main" rot="521370">
          <a:off x="1748034" y="195496"/>
          <a:ext cx="1625872" cy="80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0.48797</cdr:x>
      <cdr:y>0.44809</cdr:y>
    </cdr:from>
    <cdr:to>
      <cdr:x>0.59855</cdr:x>
      <cdr:y>0.50708</cdr:y>
    </cdr:to>
    <cdr:sp macro="" textlink="">
      <cdr:nvSpPr>
        <cdr:cNvPr id="8" name="TextBox 7"/>
        <cdr:cNvSpPr txBox="1"/>
      </cdr:nvSpPr>
      <cdr:spPr>
        <a:xfrm xmlns:a="http://schemas.openxmlformats.org/drawingml/2006/main" rot="572021">
          <a:off x="4287765" y="1920642"/>
          <a:ext cx="971586" cy="2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491FEEE-5ECE-4F45-9156-298744F273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416920" cy="25922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23-7E48-4908-99EB-DB8E89E2D5E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619-D682-4E79-801E-BA91E419E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97175-0C2D-4446-83AA-0A8AE8931CA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Причина отклонения фактических значений от уточненных плановых назначений произошла в связи с экономией средств, а также в связи с недостаточным поступлением доходов в бюджет Александровского района, запланированные расходы исполнены не в полном объеме. </a:t>
            </a:r>
            <a:r>
              <a:rPr lang="ru-RU"/>
              <a:t>Расходы </a:t>
            </a:r>
            <a:r>
              <a:rPr lang="ru-RU" dirty="0"/>
              <a:t>произведены в пределах фактически полученных доходов.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5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6512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1734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139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15063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8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77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3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08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2487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3914" r:id="rId12"/>
    <p:sldLayoutId id="2147483953" r:id="rId13"/>
    <p:sldLayoutId id="2147483888" r:id="rId14"/>
    <p:sldLayoutId id="2147483673" r:id="rId15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bsolute-reconciliation.org/sitebuilder/images/imagesCAIJT1OC-730x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6313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358"/>
            <a:ext cx="1643074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15" y="4992767"/>
            <a:ext cx="8215370" cy="14157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Совета депутатов МО Александровский район от «Об исполнении бюджета муниципального образования Александровский район за 2021 год»</a:t>
            </a:r>
            <a:endParaRPr lang="ru-RU" dirty="0"/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832" y="1575744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8580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989819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067620"/>
              </p:ext>
            </p:extLst>
          </p:nvPr>
        </p:nvGraphicFramePr>
        <p:xfrm>
          <a:off x="317977" y="1268760"/>
          <a:ext cx="8563297" cy="48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332656"/>
            <a:ext cx="8840229" cy="6926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Александровского района в 2021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удельному весу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Расходы районного бюджета по разделам и подразделам классификации расходов бюджета,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9288728"/>
              </p:ext>
            </p:extLst>
          </p:nvPr>
        </p:nvGraphicFramePr>
        <p:xfrm>
          <a:off x="539553" y="980729"/>
          <a:ext cx="8064894" cy="511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56 940,53847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56 012,45102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-928 08745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2 002,85150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2 002,85150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754,51727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747,27527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-7,24200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20 776,02431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20 361,05093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-414,97338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11 783,23711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11 642,10039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-141,13672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6,85786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6,85786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0967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43,33391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-43,33391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21 573,71651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21 252,31507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-321,40144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87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0145815"/>
              </p:ext>
            </p:extLst>
          </p:nvPr>
        </p:nvGraphicFramePr>
        <p:xfrm>
          <a:off x="357158" y="428604"/>
          <a:ext cx="8329641" cy="567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4 098,416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4 085,78218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-12,63382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769,10000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769,10000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3 317,53600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3 304,90218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-12,63382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11,78000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11,78000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9 309,34625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9 081,35440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-227,99185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3 936,80000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3 934,29845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-2,50155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880,69774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788,26244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-92,43530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89,18318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-89,18318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4 402,66533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4 358,79351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-43,87182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165868"/>
              </p:ext>
            </p:extLst>
          </p:nvPr>
        </p:nvGraphicFramePr>
        <p:xfrm>
          <a:off x="357158" y="428604"/>
          <a:ext cx="8572560" cy="53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2 256,98769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2 219,21383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-37,77386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2 242,08387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2 204,31001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-37,77386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14,90382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14,90382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266 402,80642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265 336,83004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-1 065,97638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44 155,83195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44 143,06606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-12,76589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188 714,55861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187 684,84654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-1 029,71207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13 252,26819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13 238,59613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-13,67206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2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641,63780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641,63780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19 638,50987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19 628,68351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-9,82636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5641308"/>
              </p:ext>
            </p:extLst>
          </p:nvPr>
        </p:nvGraphicFramePr>
        <p:xfrm>
          <a:off x="357158" y="428604"/>
          <a:ext cx="8329641" cy="512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50 097,75157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49 593,59280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-504,15877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36 028,28821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35 658,79425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-369,49396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1 625,00000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1 625,00000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12 444,46336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12 309,79855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-134,66481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26 616,21009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24 640,21892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-1 975,99117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1 963,46209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1 963,46209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332,64800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332,64800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24 320,10000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22 344,10883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-1 975,99117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0118651"/>
              </p:ext>
            </p:extLst>
          </p:nvPr>
        </p:nvGraphicFramePr>
        <p:xfrm>
          <a:off x="357159" y="116633"/>
          <a:ext cx="8535322" cy="577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15 056,68615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14 918,32666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-138,35949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14 974,04601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14 835,68652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-138,35949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82,64014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82,64014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46 388,123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46 388,123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39 880,00000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39 880,00000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7490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6 508,12300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6 508,12300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479 185,96564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474 294,99285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-4 890,97279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144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5138"/>
              </p:ext>
            </p:extLst>
          </p:nvPr>
        </p:nvGraphicFramePr>
        <p:xfrm>
          <a:off x="571473" y="1214422"/>
          <a:ext cx="8429685" cy="542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332656"/>
            <a:ext cx="82868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Исполнение бюджета муниципального образования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Александровский район по расходам за 2020– 2021 годы, тыс. 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94299" y="218110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Тыс.рублей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08476"/>
              </p:ext>
            </p:extLst>
          </p:nvPr>
        </p:nvGraphicFramePr>
        <p:xfrm>
          <a:off x="323530" y="980728"/>
          <a:ext cx="8570277" cy="5287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0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Уточненный план на 2021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 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Динамика к 2020 году, %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53 923,67217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56 940,53847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56 012,45102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1 694,6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2 210,81942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4 098,416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4 085,78218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8 402,05835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9 309,34625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9 081,35440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3 408,09144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2 256,98769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2 219,21383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288 127,17135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266 402,80642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265 336,83004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Культура и 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59 343,74018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50 097,75157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49 593,59280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Здравоохранение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24 008,64060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26 616,21009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24 640,21892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391,15522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15 056,68615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14 918,32666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3 813,9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51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41 257,89571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ИТОГО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483 077,84444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479 185,96564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474 294,99285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4286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Динамика расходов бюджета по разделам за 2020-2021годы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733580"/>
              </p:ext>
            </p:extLst>
          </p:nvPr>
        </p:nvGraphicFramePr>
        <p:xfrm>
          <a:off x="428596" y="785794"/>
          <a:ext cx="8183562" cy="53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47254609"/>
              </p:ext>
            </p:extLst>
          </p:nvPr>
        </p:nvGraphicFramePr>
        <p:xfrm>
          <a:off x="285720" y="274638"/>
          <a:ext cx="500066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8206698"/>
              </p:ext>
            </p:extLst>
          </p:nvPr>
        </p:nvGraphicFramePr>
        <p:xfrm>
          <a:off x="457200" y="1785926"/>
          <a:ext cx="4829176" cy="44008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1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44 143,06606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187 684,84654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13 238,59613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641,63780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19 628,68351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945" name="Picture 1" descr="C:\Documents and Settings\Admin\Мои документы\Загрузки\презентация\a2eab31020320d6131263e8cd31eab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018034" cy="2005024"/>
          </a:xfrm>
          <a:prstGeom prst="rect">
            <a:avLst/>
          </a:prstGeom>
          <a:noFill/>
        </p:spPr>
      </p:pic>
      <p:pic>
        <p:nvPicPr>
          <p:cNvPr id="82946" name="Picture 2" descr="C:\Documents and Settings\Admin\Мои документы\Загрузки\презентация\inde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642918"/>
            <a:ext cx="3000396" cy="1996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" y="1409379"/>
            <a:ext cx="9081035" cy="5448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0" y="260648"/>
            <a:ext cx="7921311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Основные показатели бюджета муниципального образования Александровский район за 2021 год (тыс.рублей)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4926853"/>
              </p:ext>
            </p:extLst>
          </p:nvPr>
        </p:nvGraphicFramePr>
        <p:xfrm>
          <a:off x="285720" y="2512267"/>
          <a:ext cx="2919144" cy="23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5684"/>
              </p:ext>
            </p:extLst>
          </p:nvPr>
        </p:nvGraphicFramePr>
        <p:xfrm>
          <a:off x="214282" y="4714884"/>
          <a:ext cx="5779590" cy="1991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477 879,16794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480 743,90211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2 864,73417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479 185,96564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474 294,99285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-4 890,97279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(+)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-1 306,79770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6 448,90926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05070926"/>
              </p:ext>
            </p:extLst>
          </p:nvPr>
        </p:nvGraphicFramePr>
        <p:xfrm>
          <a:off x="2931956" y="2421416"/>
          <a:ext cx="3280087" cy="2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61644"/>
              </p:ext>
            </p:extLst>
          </p:nvPr>
        </p:nvGraphicFramePr>
        <p:xfrm>
          <a:off x="3275857" y="2165023"/>
          <a:ext cx="2796341" cy="7097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57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5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479 185,96564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474 294,99285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99,0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81590" y="1285861"/>
            <a:ext cx="2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2210764"/>
          <a:ext cx="2918127" cy="5963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4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477 879,16794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480 743,90211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100,6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285860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Дефицит(</a:t>
            </a:r>
            <a:r>
              <a:rPr lang="ru-RU" sz="1600" dirty="0" err="1"/>
              <a:t>профицит</a:t>
            </a:r>
            <a:r>
              <a:rPr lang="ru-RU" sz="1600" dirty="0"/>
              <a:t>) бюджета МО Александровский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05369"/>
              </p:ext>
            </p:extLst>
          </p:nvPr>
        </p:nvGraphicFramePr>
        <p:xfrm>
          <a:off x="6228184" y="2143116"/>
          <a:ext cx="2701534" cy="7340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88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-1306, 79770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6 448,90926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61321123"/>
              </p:ext>
            </p:extLst>
          </p:nvPr>
        </p:nvGraphicFramePr>
        <p:xfrm>
          <a:off x="6043452" y="2852936"/>
          <a:ext cx="3005052" cy="1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4572008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Объем </a:t>
            </a:r>
            <a:r>
              <a:rPr lang="ru-RU" sz="1400" b="1" dirty="0"/>
              <a:t>муниципального долга</a:t>
            </a:r>
            <a:r>
              <a:rPr lang="ru-RU" sz="1400" dirty="0"/>
              <a:t>  на 01.01.2022 года составил 0,00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632" y="3210454"/>
            <a:ext cx="229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605" y="297166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62" y="3500438"/>
            <a:ext cx="714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403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в 2019 – 2021 годах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7021268"/>
              </p:ext>
            </p:extLst>
          </p:nvPr>
        </p:nvGraphicFramePr>
        <p:xfrm>
          <a:off x="785786" y="2000240"/>
          <a:ext cx="8215338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cs230.vk.me/v230703/ec/Q_m06XDcf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14644" cy="19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1" name="Picture 1" descr="C:\Documents and Settings\Admin\Мои документы\Загрузки\презентация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873427" cy="1508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38" y="131762"/>
            <a:ext cx="8858312" cy="9397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2718029"/>
              </p:ext>
            </p:extLst>
          </p:nvPr>
        </p:nvGraphicFramePr>
        <p:xfrm>
          <a:off x="357158" y="2857496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2" name="AutoShape 8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3" name="Picture 1" descr="C:\Documents and Settings\Admin\Мои документы\Загрузки\презентация\kazaki-oren-ob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18" y="857232"/>
            <a:ext cx="2704162" cy="1906434"/>
          </a:xfrm>
          <a:prstGeom prst="rect">
            <a:avLst/>
          </a:prstGeom>
          <a:noFill/>
        </p:spPr>
      </p:pic>
      <p:pic>
        <p:nvPicPr>
          <p:cNvPr id="79874" name="Picture 2" descr="C:\Documents and Settings\Admin\Мои документы\Загрузки\презентация\2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1981198" cy="1789738"/>
          </a:xfrm>
          <a:prstGeom prst="rect">
            <a:avLst/>
          </a:prstGeom>
          <a:noFill/>
        </p:spPr>
      </p:pic>
      <p:pic>
        <p:nvPicPr>
          <p:cNvPr id="79875" name="Picture 3" descr="C:\Documents and Settings\Admin\Мои документы\Загрузки\презентация\index78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2834079" cy="1885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СОЦИАЛЬНУЮ ПОЛИТИКУ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7597477"/>
              </p:ext>
            </p:extLst>
          </p:nvPr>
        </p:nvGraphicFramePr>
        <p:xfrm>
          <a:off x="357126" y="2071678"/>
          <a:ext cx="87868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14310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49" name="Picture 1" descr="C:\Documents and Settings\Admin\Мои документы\Загрузки\презентация\Забота о подрастающем поко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264157" cy="1698693"/>
          </a:xfrm>
          <a:prstGeom prst="rect">
            <a:avLst/>
          </a:prstGeom>
          <a:noFill/>
        </p:spPr>
      </p:pic>
      <p:pic>
        <p:nvPicPr>
          <p:cNvPr id="78850" name="Picture 2" descr="C:\Documents and Settings\Admin\Мои документы\Загрузки\презентаци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794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межбюджетных трансфертов бюджетам поселений из районного бюджета, 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3806122"/>
              </p:ext>
            </p:extLst>
          </p:nvPr>
        </p:nvGraphicFramePr>
        <p:xfrm>
          <a:off x="785786" y="15001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926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районного бюджета за 2021 год, тыс. рублей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2448744"/>
              </p:ext>
            </p:extLst>
          </p:nvPr>
        </p:nvGraphicFramePr>
        <p:xfrm>
          <a:off x="571472" y="2143116"/>
          <a:ext cx="8229600" cy="397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ведомства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Финансовый отдел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58 452,80850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58 311,67178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274 928,41418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271 900,13831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55 516,65157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54 998,82074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88081,72251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86885,23514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 муниципального образования Александровский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754,51724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747,27527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1 451,85161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1 451,85161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479 185,96564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474 294,99285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113883"/>
              </p:ext>
            </p:extLst>
          </p:nvPr>
        </p:nvGraphicFramePr>
        <p:xfrm>
          <a:off x="611188" y="1700213"/>
          <a:ext cx="79819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Worksheet" r:id="rId3" imgW="7572292" imgH="3028841" progId="Excel.Sheet.8">
                  <p:embed/>
                </p:oleObj>
              </mc:Choice>
              <mc:Fallback>
                <p:oleObj name="Worksheet" r:id="rId3" imgW="7572292" imgH="3028841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981950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(тыс. рублей)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11560" y="293968"/>
            <a:ext cx="8208188" cy="54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программных и непрограммных расходов  районного бюджета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Всего расходы за 2021 год: 474 474 294,99285тыс.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Программные расходы по 10 муниципальным программам</a:t>
              </a:r>
              <a:r>
                <a:rPr lang="en-US" b="1" dirty="0"/>
                <a:t>:</a:t>
              </a:r>
              <a:endParaRPr lang="ru-RU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Не программные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571604" y="4199138"/>
            <a:ext cx="1928826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471 890,48612</a:t>
              </a:r>
            </a:p>
            <a:p>
              <a:pPr algn="ctr">
                <a:buNone/>
              </a:pPr>
              <a:r>
                <a:rPr lang="ru-RU" b="1" dirty="0"/>
                <a:t>тыс. рублей (99,5%)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799557" cy="1120177"/>
            <a:chOff x="0" y="127484"/>
            <a:chExt cx="5068721" cy="924971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241" y="207776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2 404,50673 тыс. рублей (0,5%)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6" y="1013812"/>
            <a:ext cx="1189302" cy="162754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94210" name="Picture 2" descr="C:\Documents and Settings\Admin\Мои документы\Загрузки\презентация\images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636"/>
            <a:ext cx="2514600" cy="1533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23520"/>
              </p:ext>
            </p:extLst>
          </p:nvPr>
        </p:nvGraphicFramePr>
        <p:xfrm>
          <a:off x="428596" y="261409"/>
          <a:ext cx="7959828" cy="6370395"/>
        </p:xfrm>
        <a:graphic>
          <a:graphicData uri="http://schemas.openxmlformats.org/drawingml/2006/table">
            <a:tbl>
              <a:tblPr lastRow="1"/>
              <a:tblGrid>
                <a:gridCol w="491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0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муниципальных программ Александровского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района за 2021 год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(тыс. рублей)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муниципальной программы (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исполнение, %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279 957,35682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276 915,40889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98,9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49 965,00921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49 460,90244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15 475,81823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15 337,45874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99,1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4 288,99050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4 255,19351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99,2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20085,47944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19 840,85728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98,8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48 080,44193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47 348,68726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98,5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эффективности в муниципальном образовании Александровского района Оренбургской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области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72 79972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72,79972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450,43833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306"/>
                  </a:ext>
                </a:extLst>
              </a:tr>
              <a:tr h="71233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  <a:p>
                      <a:pPr algn="l" fontAlgn="auto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58 393,14991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58 208,73995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0418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479 185,96564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474 294,99285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498686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Динамика муниципального долга Александровского района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за 2019 – 2021 годы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 rot="10800000" flipV="1">
            <a:off x="6804025" y="484099"/>
            <a:ext cx="165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Object 1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1117160"/>
              </p:ext>
            </p:extLst>
          </p:nvPr>
        </p:nvGraphicFramePr>
        <p:xfrm>
          <a:off x="714348" y="1714488"/>
          <a:ext cx="7966075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3187" name="Picture 3" descr="C:\Documents and Settings\Admin\Мои документы\Загрузки\презентация\inde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15FEB0-B3F2-4AFA-AC26-8D2D9F8F5CD1}"/>
              </a:ext>
            </a:extLst>
          </p:cNvPr>
          <p:cNvSpPr/>
          <p:nvPr/>
        </p:nvSpPr>
        <p:spPr>
          <a:xfrm>
            <a:off x="755576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2021 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87ED813-EBC1-46F5-B083-C0F956E2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30497"/>
              </p:ext>
            </p:extLst>
          </p:nvPr>
        </p:nvGraphicFramePr>
        <p:xfrm>
          <a:off x="1179906" y="1124744"/>
          <a:ext cx="6763455" cy="5102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02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</a:t>
                      </a:r>
                      <a:r>
                        <a:rPr lang="ru-RU" sz="800" b="1" i="0" u="none" strike="noStrike" kern="1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.м.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5035,4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5035,4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33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(ред. от 01.09.2017 №528/124-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ОЗ) «О предоставлении гражданам, проживающим на территории Оренбургской области, жилых помещений жилищного фонда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993,6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993,6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071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0300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32656"/>
            <a:ext cx="8062912" cy="1096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/>
              <a:t>Исполнение доходов муниципального образования Александровский район за 2021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268760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8" name="Picture 2" descr="C:\Users\KOMP1\Pictures\6f6402ee-8abc-405b-aa90-aeb087f14fe9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4869160"/>
            <a:ext cx="244827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2229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AD7A20-805A-46E5-AE77-450492C0F6A6}"/>
              </a:ext>
            </a:extLst>
          </p:cNvPr>
          <p:cNvSpPr/>
          <p:nvPr/>
        </p:nvSpPr>
        <p:spPr>
          <a:xfrm>
            <a:off x="1043609" y="404665"/>
            <a:ext cx="660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2021 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8C52ED1-0606-4F6D-99CC-5223CAA23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22851"/>
              </p:ext>
            </p:extLst>
          </p:nvPr>
        </p:nvGraphicFramePr>
        <p:xfrm>
          <a:off x="323529" y="1511440"/>
          <a:ext cx="8424935" cy="32255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7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6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1071,2</a:t>
                      </a: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16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637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5960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32C2EE-1D47-4D23-A33F-F8A51B079A54}"/>
              </a:ext>
            </a:extLst>
          </p:cNvPr>
          <p:cNvSpPr/>
          <p:nvPr/>
        </p:nvSpPr>
        <p:spPr>
          <a:xfrm>
            <a:off x="755576" y="404665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с учетом интересов целевых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80E626-DDA4-4A0E-AC94-7FC6372CB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19881"/>
              </p:ext>
            </p:extLst>
          </p:nvPr>
        </p:nvGraphicFramePr>
        <p:xfrm>
          <a:off x="467545" y="1412776"/>
          <a:ext cx="8208909" cy="4472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677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1147,9</a:t>
                      </a:r>
                    </a:p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1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16.10.2015 г №10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07.03.2018)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23019,55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055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3668D9-F428-43AD-A6F8-8CB49A8D8173}"/>
              </a:ext>
            </a:extLst>
          </p:cNvPr>
          <p:cNvSpPr/>
          <p:nvPr/>
        </p:nvSpPr>
        <p:spPr>
          <a:xfrm>
            <a:off x="683568" y="188640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2021 год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50053E-04FA-45B6-9B98-ECCFC266A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56713"/>
              </p:ext>
            </p:extLst>
          </p:nvPr>
        </p:nvGraphicFramePr>
        <p:xfrm>
          <a:off x="827584" y="1340768"/>
          <a:ext cx="7488831" cy="4369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3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4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2020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648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02.05.2017)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6416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40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 104/26-ОЗ «Об оплате труда приемных родителей и льготах, предоставляемых приемной семье в Оренбургской области» (ред. от 28.12.2017)</a:t>
                      </a: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6416 рублей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6433 рубля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443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2446,6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0086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Средняя заработная плата работников образования и культуры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412910"/>
              </p:ext>
            </p:extLst>
          </p:nvPr>
        </p:nvGraphicFramePr>
        <p:xfrm>
          <a:off x="884582" y="2544212"/>
          <a:ext cx="7891670" cy="36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97858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897" cy="1194266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133949"/>
              </p:ext>
            </p:extLst>
          </p:nvPr>
        </p:nvGraphicFramePr>
        <p:xfrm>
          <a:off x="395536" y="116632"/>
          <a:ext cx="806489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83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nhgrp.com/lee_wilson/Wilson%20Safety/My%20Stationery/Bubb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9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aleksandrovka56.ru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доходов бюджета муниципального образования Александровский район по налоговым и неналоговым доходам за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-5514" y="1484784"/>
          <a:ext cx="914951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5487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32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Динамика поступления налоговых и неналоговых доходов в бюджет муниципального образования Александровский район за 2020 и 2021 годы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95536" y="1628800"/>
          <a:ext cx="76968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250" name="Picture 2" descr="C:\Documents and Settings\Admin\Мои документы\Загрузки\презентация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40404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</p:nvPr>
        </p:nvGraphicFramePr>
        <p:xfrm>
          <a:off x="574390" y="764704"/>
          <a:ext cx="8095492" cy="549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93 413,69575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103 935,05623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521,36048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55 067,000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118,51144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4 051,51144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15,62575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15,92616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0,30041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22 956,400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443,86125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487,46125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591,400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629,85545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38,45545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581,300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556,40985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975,10985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112,970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82,09012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-30,87988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6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12,37392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0,37392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412,47639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-0,52361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663,05165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-0,94835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000,500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5 000,500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32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 2021 года,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393373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34528" cy="5974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6020437"/>
              </p:ext>
            </p:extLst>
          </p:nvPr>
        </p:nvGraphicFramePr>
        <p:xfrm>
          <a:off x="251520" y="836712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4193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Налог на доходы физических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	В структуре поступлений налоговых и неналоговых доходов НДФЛ составляет 56,88 %.</a:t>
            </a:r>
          </a:p>
          <a:p>
            <a:pPr marL="64008" indent="0">
              <a:buNone/>
            </a:pPr>
            <a:r>
              <a:rPr lang="ru-RU" sz="2000" dirty="0"/>
              <a:t>	 Норматив отчислений в бюджет МО Александровский район на 2020 год – 58,74%. на 2021 год – 60,33%.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99592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3" name="Picture 1" descr="C:\Documents and Settings\Admin\Мои документы\Загрузки\презентация\prinyat-byudshet-kryma-na-2019-god-on-na-77-budet-dotirovan-iz-moskvy__1_2018-12-17-14-20-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634598"/>
            <a:ext cx="2153521" cy="100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362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260648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«Александровский район» в 2020 - 2021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620" y="4797152"/>
          <a:ext cx="8640760" cy="135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155 264,1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27 809,9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176 753,2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30 692,6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143 799,0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13 749,8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178 544,9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40 680,8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/>
        </p:nvGraphicFramePr>
        <p:xfrm>
          <a:off x="827584" y="98072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93645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3554</TotalTime>
  <Words>2572</Words>
  <Application>Microsoft Office PowerPoint</Application>
  <PresentationFormat>Экран (4:3)</PresentationFormat>
  <Paragraphs>865</Paragraphs>
  <Slides>35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Arial</vt:lpstr>
      <vt:lpstr>Calibri</vt:lpstr>
      <vt:lpstr>Cambria</vt:lpstr>
      <vt:lpstr>Century Gothic</vt:lpstr>
      <vt:lpstr>Constantia</vt:lpstr>
      <vt:lpstr>Courier New</vt:lpstr>
      <vt:lpstr>Franklin Gothic Book</vt:lpstr>
      <vt:lpstr>Monotype Corsiva</vt:lpstr>
      <vt:lpstr>Palatino Linotype</vt:lpstr>
      <vt:lpstr>Perpetua</vt:lpstr>
      <vt:lpstr>Times New Roman</vt:lpstr>
      <vt:lpstr>Wingdings 2</vt:lpstr>
      <vt:lpstr>Справедливость</vt:lpstr>
      <vt:lpstr>Исполнительная</vt:lpstr>
      <vt:lpstr>Worksheet</vt:lpstr>
      <vt:lpstr>Презентация PowerPoint</vt:lpstr>
      <vt:lpstr>Основные показатели бюджета муниципального образования Александровский район за 2021 год (тыс.рублей)</vt:lpstr>
      <vt:lpstr>Презентация PowerPoint</vt:lpstr>
      <vt:lpstr>Структура доходов бюджета муниципального образования Александровский район по налоговым и неналоговым доходам за 2021 год</vt:lpstr>
      <vt:lpstr>Динамика поступления налоговых и неналоговых доходов в бюджет муниципального образования Александровский район за 2020 и 2021 годы (тыс.руб.)</vt:lpstr>
      <vt:lpstr>Налоговые и неналоговые доходы 2021 года, тыс.руб.</vt:lpstr>
      <vt:lpstr>Налоговые и неналоговые доходы, тыс. руб.</vt:lpstr>
      <vt:lpstr>Налог на доходы физических лиц</vt:lpstr>
      <vt:lpstr>Презентация PowerPoint</vt:lpstr>
      <vt:lpstr>Презентация PowerPoint</vt:lpstr>
      <vt:lpstr>Презентация PowerPoint</vt:lpstr>
      <vt:lpstr>Расходы районного бюджета по разделам и подразделам классификации расходов бюджета,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по разделам за 2020-2021годы</vt:lpstr>
      <vt:lpstr>Презентация PowerPoint</vt:lpstr>
      <vt:lpstr>Расходы бюджета муниципального района в 2019 – 2021 годах на ОБРАЗОВАНИЕ</vt:lpstr>
      <vt:lpstr>Динамика расходов бюджета Александровского района  на КУЛЬТУРУ</vt:lpstr>
      <vt:lpstr>Динамика расходов бюджета  Александровского района  на СОЦИАЛЬНУЮ ПОЛИТИКУ</vt:lpstr>
      <vt:lpstr>Структура межбюджетных трансфертов бюджетам поселений из районного бюджета, тыс. рублей</vt:lpstr>
      <vt:lpstr>Ведомственная структура расходов районного бюджета за 2021 год, тыс. рублей </vt:lpstr>
      <vt:lpstr>Расходы на реализацию муниципальных программ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 образования и культуры</vt:lpstr>
      <vt:lpstr>Средняя заработная плата работников дополнительного образования учреждений Александровского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Пользователь</cp:lastModifiedBy>
  <cp:revision>551</cp:revision>
  <cp:lastPrinted>2021-06-28T07:01:27Z</cp:lastPrinted>
  <dcterms:created xsi:type="dcterms:W3CDTF">2016-03-15T11:11:10Z</dcterms:created>
  <dcterms:modified xsi:type="dcterms:W3CDTF">2022-12-20T13:49:35Z</dcterms:modified>
</cp:coreProperties>
</file>