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Override5.xml" ContentType="application/vnd.openxmlformats-officedocument.themeOverr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Default Extension="vml" ContentType="application/vnd.openxmlformats-officedocument.vmlDrawing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Override3.xml" ContentType="application/vnd.openxmlformats-officedocument.themeOverride+xml"/>
  <Default Extension="xls" ContentType="application/vnd.ms-exce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31"/>
  </p:notesMasterIdLst>
  <p:sldIdLst>
    <p:sldId id="414" r:id="rId4"/>
    <p:sldId id="320" r:id="rId5"/>
    <p:sldId id="363" r:id="rId6"/>
    <p:sldId id="420" r:id="rId7"/>
    <p:sldId id="321" r:id="rId8"/>
    <p:sldId id="263" r:id="rId9"/>
    <p:sldId id="397" r:id="rId10"/>
    <p:sldId id="398" r:id="rId11"/>
    <p:sldId id="400" r:id="rId12"/>
    <p:sldId id="411" r:id="rId13"/>
    <p:sldId id="412" r:id="rId14"/>
    <p:sldId id="413" r:id="rId15"/>
    <p:sldId id="405" r:id="rId16"/>
    <p:sldId id="407" r:id="rId17"/>
    <p:sldId id="408" r:id="rId18"/>
    <p:sldId id="410" r:id="rId19"/>
    <p:sldId id="415" r:id="rId20"/>
    <p:sldId id="416" r:id="rId21"/>
    <p:sldId id="418" r:id="rId22"/>
    <p:sldId id="419" r:id="rId23"/>
    <p:sldId id="422" r:id="rId24"/>
    <p:sldId id="426" r:id="rId25"/>
    <p:sldId id="421" r:id="rId26"/>
    <p:sldId id="424" r:id="rId27"/>
    <p:sldId id="427" r:id="rId28"/>
    <p:sldId id="428" r:id="rId29"/>
    <p:sldId id="423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C4C59"/>
    <a:srgbClr val="FFFF66"/>
    <a:srgbClr val="CCFFFF"/>
    <a:srgbClr val="66FFFF"/>
    <a:srgbClr val="FFCCFF"/>
    <a:srgbClr val="FF99FF"/>
    <a:srgbClr val="17375E"/>
    <a:srgbClr val="5EEAA1"/>
    <a:srgbClr val="385D8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633" autoAdjust="0"/>
    <p:restoredTop sz="93677" autoAdjust="0"/>
  </p:normalViewPr>
  <p:slideViewPr>
    <p:cSldViewPr snapToGrid="0">
      <p:cViewPr varScale="1">
        <p:scale>
          <a:sx n="85" d="100"/>
          <a:sy n="85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-183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5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2.4047356085668978E-2"/>
          <c:y val="0.18832801029039095"/>
          <c:w val="0.6752637440139706"/>
          <c:h val="0.8012071396182609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dLbls>
            <c:dLbl>
              <c:idx val="0"/>
              <c:layout>
                <c:manualLayout>
                  <c:x val="-2.0833335611694828E-2"/>
                  <c:y val="-2.5046493504562752E-2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solidFill>
                          <a:schemeClr val="accent2">
                            <a:lumMod val="75000"/>
                          </a:schemeClr>
                        </a:solidFill>
                      </a:defRPr>
                    </a:pPr>
                    <a:r>
                      <a:rPr lang="ru-RU" sz="16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Налоговые</a:t>
                    </a:r>
                  </a:p>
                  <a:p>
                    <a:pPr>
                      <a:defRPr sz="1600" b="1">
                        <a:solidFill>
                          <a:schemeClr val="accent2">
                            <a:lumMod val="75000"/>
                          </a:schemeClr>
                        </a:solidFill>
                      </a:defRPr>
                    </a:pPr>
                    <a:r>
                      <a:rPr lang="ru-RU" sz="16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доходы; </a:t>
                    </a:r>
                    <a:endParaRPr lang="ru-RU" sz="1600" b="1" dirty="0" smtClean="0">
                      <a:solidFill>
                        <a:schemeClr val="accent2">
                          <a:lumMod val="75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>
                      <a:defRPr sz="1600" b="1">
                        <a:solidFill>
                          <a:schemeClr val="accent2">
                            <a:lumMod val="75000"/>
                          </a:schemeClr>
                        </a:solidFill>
                      </a:defRPr>
                    </a:pPr>
                    <a:r>
                      <a:rPr lang="ru-RU" sz="16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48 383 т. р.</a:t>
                    </a:r>
                    <a:endParaRPr lang="ru-RU" b="1" dirty="0">
                      <a:solidFill>
                        <a:schemeClr val="accent2">
                          <a:lumMod val="75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numFmt formatCode="General" sourceLinked="0"/>
              <c:spPr/>
              <c:showVal val="1"/>
              <c:showSer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  <c:showSerNam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1"/>
                <c:pt idx="0">
                  <c:v>Доходы на 2016 год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1"/>
                <c:pt idx="0">
                  <c:v>48383.199999999997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2.5000002734033612E-2"/>
                  <c:y val="-2.6972983477454891E-2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600" b="1" dirty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Неналоговые доходы; </a:t>
                    </a:r>
                    <a:r>
                      <a:rPr lang="ru-RU" sz="16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 </a:t>
                    </a:r>
                  </a:p>
                  <a:p>
                    <a:pPr>
                      <a:defRPr sz="1600" b="1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6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9 803 т. р.</a:t>
                    </a:r>
                    <a:endParaRPr lang="ru-RU" b="1" dirty="0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c:rich>
              </c:tx>
              <c:numFmt formatCode="General" sourceLinked="0"/>
              <c:spPr/>
              <c:showVal val="1"/>
              <c:showSerName val="1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accent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showSerName val="1"/>
            <c:separator>;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1"/>
                <c:pt idx="0">
                  <c:v>Доходы на 2016 год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1"/>
                <c:pt idx="0">
                  <c:v>9802.7000000000007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dPt>
            <c:idx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3.3333336978711547E-2"/>
                  <c:y val="-1.7339775092649529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 </a:t>
                    </a:r>
                    <a:r>
                      <a:rPr lang="ru-RU" sz="1600" b="1" dirty="0" smtClean="0"/>
                      <a:t>Безвозмездные </a:t>
                    </a:r>
                    <a:r>
                      <a:rPr lang="ru-RU" sz="1600" b="1" dirty="0"/>
                      <a:t>поступления; </a:t>
                    </a:r>
                    <a:endParaRPr lang="ru-RU" sz="1600" b="1" dirty="0" smtClean="0"/>
                  </a:p>
                  <a:p>
                    <a:r>
                      <a:rPr lang="ru-RU" sz="1600" b="1" dirty="0" smtClean="0"/>
                      <a:t>354 046 т.р.</a:t>
                    </a:r>
                    <a:endParaRPr lang="ru-RU" b="1" dirty="0"/>
                  </a:p>
                </c:rich>
              </c:tx>
              <c:showVal val="1"/>
              <c:showSer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accent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showSerNam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1"/>
                <c:pt idx="0">
                  <c:v>Доходы на 2016 год</c:v>
                </c:pt>
              </c:strCache>
            </c:strRef>
          </c:cat>
          <c:val>
            <c:numRef>
              <c:f>Лист1!$D$2:$D$3</c:f>
              <c:numCache>
                <c:formatCode>#,##0</c:formatCode>
                <c:ptCount val="1"/>
                <c:pt idx="0">
                  <c:v>354046.4</c:v>
                </c:pt>
              </c:numCache>
            </c:numRef>
          </c:val>
        </c:ser>
        <c:shape val="cylinder"/>
        <c:axId val="100998144"/>
        <c:axId val="101000320"/>
        <c:axId val="0"/>
      </c:bar3DChart>
      <c:catAx>
        <c:axId val="100998144"/>
        <c:scaling>
          <c:orientation val="minMax"/>
        </c:scaling>
        <c:delete val="1"/>
        <c:axPos val="b"/>
        <c:numFmt formatCode="General" sourceLinked="1"/>
        <c:tickLblPos val="nextTo"/>
        <c:crossAx val="101000320"/>
        <c:crosses val="autoZero"/>
        <c:auto val="1"/>
        <c:lblAlgn val="ctr"/>
        <c:lblOffset val="100"/>
      </c:catAx>
      <c:valAx>
        <c:axId val="101000320"/>
        <c:scaling>
          <c:orientation val="minMax"/>
        </c:scaling>
        <c:delete val="1"/>
        <c:axPos val="l"/>
        <c:majorGridlines/>
        <c:numFmt formatCode="#,##0" sourceLinked="1"/>
        <c:tickLblPos val="nextTo"/>
        <c:crossAx val="10099814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6491878321984985E-3"/>
          <c:y val="1.2127582516728191E-2"/>
          <c:w val="0.66215802416589986"/>
          <c:h val="0.9543744336404624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4.6758116384100636E-2"/>
                  <c:y val="-3.945384028261633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686493580194368E-2"/>
                  <c:y val="-1.267716032309001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8164739542692303E-2"/>
                  <c:y val="-0.1452125160219884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38775389704109581"/>
                  <c:y val="-0.2038268275249751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600" b="1">
                      <a:solidFill>
                        <a:srgbClr val="00206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0.15933802432106337"/>
                      <c:h val="0.22003867904927518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9.6846846846847141E-3"/>
                  <c:y val="-3.3882555313880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600" b="1">
                      <a:solidFill>
                        <a:srgbClr val="00206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0.10423982899508819"/>
                      <c:h val="0.14322846254336807"/>
                    </c:manualLayout>
                  </c15:layout>
                </c:ext>
              </c:extLst>
            </c:dLbl>
            <c:dLbl>
              <c:idx val="9"/>
              <c:layout>
                <c:manualLayout>
                  <c:x val="-1.5491121042302209E-2"/>
                  <c:y val="6.3310307159587988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4.4138232720909894E-2"/>
                  <c:y val="-6.2791693071491119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Лист1!$A$2:$A$14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 и  кинематография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Межбюджетные трансферты общего характера бюджетам субъектов Российской Федерации и муниципальных образований</c:v>
                </c:pt>
              </c:strCache>
            </c:strRef>
          </c:cat>
          <c:val>
            <c:numRef>
              <c:f>Лист1!$B$2:$B$14</c:f>
              <c:numCache>
                <c:formatCode>#,##0.00</c:formatCode>
                <c:ptCount val="13"/>
                <c:pt idx="0">
                  <c:v>35268.31768</c:v>
                </c:pt>
                <c:pt idx="1">
                  <c:v>1371.6</c:v>
                </c:pt>
                <c:pt idx="2">
                  <c:v>1288</c:v>
                </c:pt>
                <c:pt idx="3">
                  <c:v>21197.072320000003</c:v>
                </c:pt>
                <c:pt idx="4">
                  <c:v>17057.7</c:v>
                </c:pt>
                <c:pt idx="5">
                  <c:v>60</c:v>
                </c:pt>
                <c:pt idx="6">
                  <c:v>226431.95090999999</c:v>
                </c:pt>
                <c:pt idx="7">
                  <c:v>36342.520999999993</c:v>
                </c:pt>
                <c:pt idx="8">
                  <c:v>80</c:v>
                </c:pt>
                <c:pt idx="9">
                  <c:v>33260.045000000006</c:v>
                </c:pt>
                <c:pt idx="10">
                  <c:v>7870</c:v>
                </c:pt>
                <c:pt idx="11">
                  <c:v>200</c:v>
                </c:pt>
                <c:pt idx="12">
                  <c:v>31805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743130926201818"/>
          <c:y val="0"/>
          <c:w val="0.31668700196259292"/>
          <c:h val="0.99880019193558778"/>
        </c:manualLayout>
      </c:layout>
      <c:txPr>
        <a:bodyPr/>
        <a:lstStyle/>
        <a:p>
          <a:pPr>
            <a:defRPr sz="900" kern="2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solidFill>
          <a:schemeClr val="bg2">
            <a:lumMod val="50000"/>
          </a:schemeClr>
        </a:solidFill>
      </c:spPr>
    </c:sideWall>
    <c:backWall>
      <c:spPr>
        <a:solidFill>
          <a:schemeClr val="bg2">
            <a:lumMod val="5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 год (факт)</c:v>
                </c:pt>
              </c:strCache>
            </c:strRef>
          </c:tx>
          <c:spPr>
            <a:solidFill>
              <a:srgbClr val="66FFFF"/>
            </a:solidFill>
          </c:spPr>
          <c:cat>
            <c:strRef>
              <c:f>Лист1!$A$2:$A$14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 и  кинематография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Межбюджетные трансферты общего характера бюджетам субъектов Российской Федерации и муниципальных образований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28183.1</c:v>
                </c:pt>
                <c:pt idx="1">
                  <c:v>1329.1</c:v>
                </c:pt>
                <c:pt idx="2">
                  <c:v>1945.6</c:v>
                </c:pt>
                <c:pt idx="3">
                  <c:v>26766.2</c:v>
                </c:pt>
                <c:pt idx="4">
                  <c:v>15435.7</c:v>
                </c:pt>
                <c:pt idx="5">
                  <c:v>0</c:v>
                </c:pt>
                <c:pt idx="6">
                  <c:v>284794</c:v>
                </c:pt>
                <c:pt idx="7">
                  <c:v>90865.1</c:v>
                </c:pt>
                <c:pt idx="8">
                  <c:v>375.1</c:v>
                </c:pt>
                <c:pt idx="9">
                  <c:v>50540</c:v>
                </c:pt>
                <c:pt idx="10">
                  <c:v>7855.4</c:v>
                </c:pt>
                <c:pt idx="11">
                  <c:v>300</c:v>
                </c:pt>
                <c:pt idx="12">
                  <c:v>37458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 год (факт)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Лист1!$A$2:$A$14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 и  кинематография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Межбюджетные трансферты общего характера бюджетам субъектов Российской Федерации и муниципальных образований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32473.200000000001</c:v>
                </c:pt>
                <c:pt idx="1">
                  <c:v>1392.7</c:v>
                </c:pt>
                <c:pt idx="2">
                  <c:v>2049.1</c:v>
                </c:pt>
                <c:pt idx="3">
                  <c:v>16762.5</c:v>
                </c:pt>
                <c:pt idx="4">
                  <c:v>16756.900000000001</c:v>
                </c:pt>
                <c:pt idx="5">
                  <c:v>0</c:v>
                </c:pt>
                <c:pt idx="6">
                  <c:v>305398.40000000002</c:v>
                </c:pt>
                <c:pt idx="7">
                  <c:v>38170.9</c:v>
                </c:pt>
                <c:pt idx="8">
                  <c:v>121.8</c:v>
                </c:pt>
                <c:pt idx="9">
                  <c:v>47178.9</c:v>
                </c:pt>
                <c:pt idx="10">
                  <c:v>6780.5</c:v>
                </c:pt>
                <c:pt idx="11">
                  <c:v>200</c:v>
                </c:pt>
                <c:pt idx="12">
                  <c:v>34953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 год (план)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Лист1!$A$2:$A$14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 и  кинематография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Межбюджетные трансферты общего характера бюджетам субъектов Российской Федерации и муниципальных образований</c:v>
                </c:pt>
              </c:strCache>
            </c:strRef>
          </c:cat>
          <c:val>
            <c:numRef>
              <c:f>Лист1!$D$2:$D$14</c:f>
              <c:numCache>
                <c:formatCode>#,##0.0</c:formatCode>
                <c:ptCount val="13"/>
                <c:pt idx="0">
                  <c:v>35268.300000000003</c:v>
                </c:pt>
                <c:pt idx="1">
                  <c:v>1371.6</c:v>
                </c:pt>
                <c:pt idx="2">
                  <c:v>1288</c:v>
                </c:pt>
                <c:pt idx="3">
                  <c:v>21197.1</c:v>
                </c:pt>
                <c:pt idx="4">
                  <c:v>17057.7</c:v>
                </c:pt>
                <c:pt idx="5">
                  <c:v>60</c:v>
                </c:pt>
                <c:pt idx="6">
                  <c:v>226432</c:v>
                </c:pt>
                <c:pt idx="7">
                  <c:v>36342.5</c:v>
                </c:pt>
                <c:pt idx="8">
                  <c:v>80</c:v>
                </c:pt>
                <c:pt idx="9">
                  <c:v>33260</c:v>
                </c:pt>
                <c:pt idx="10">
                  <c:v>7870</c:v>
                </c:pt>
                <c:pt idx="11">
                  <c:v>200</c:v>
                </c:pt>
                <c:pt idx="12">
                  <c:v>31805</c:v>
                </c:pt>
              </c:numCache>
            </c:numRef>
          </c:val>
        </c:ser>
        <c:shape val="box"/>
        <c:axId val="139416320"/>
        <c:axId val="139417856"/>
        <c:axId val="0"/>
      </c:bar3DChart>
      <c:catAx>
        <c:axId val="13941632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417856"/>
        <c:crosses val="autoZero"/>
        <c:auto val="1"/>
        <c:lblAlgn val="ctr"/>
        <c:lblOffset val="100"/>
      </c:catAx>
      <c:valAx>
        <c:axId val="1394178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416320"/>
        <c:crosses val="autoZero"/>
        <c:crossBetween val="between"/>
      </c:valAx>
    </c:plotArea>
    <c:legend>
      <c:legendPos val="r"/>
      <c:txPr>
        <a:bodyPr/>
        <a:lstStyle/>
        <a:p>
          <a:pPr>
            <a:defRPr sz="1600">
              <a:solidFill>
                <a:srgbClr val="C0000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 бюджета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Лист1!$A$2:$A$4</c:f>
              <c:strCache>
                <c:ptCount val="3"/>
                <c:pt idx="0">
                  <c:v>2014 год (факт)</c:v>
                </c:pt>
                <c:pt idx="1">
                  <c:v>2015 год (факт)</c:v>
                </c:pt>
                <c:pt idx="2">
                  <c:v>2016 год (план)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42.3</c:v>
                </c:pt>
                <c:pt idx="1">
                  <c:v>80.5</c:v>
                </c:pt>
                <c:pt idx="2">
                  <c:v>90.9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Лист1!$A$2:$A$4</c:f>
              <c:strCache>
                <c:ptCount val="3"/>
                <c:pt idx="0">
                  <c:v>2014 год (факт)</c:v>
                </c:pt>
                <c:pt idx="1">
                  <c:v>2015 год (факт)</c:v>
                </c:pt>
                <c:pt idx="2">
                  <c:v>2016 год (план)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57.7</c:v>
                </c:pt>
                <c:pt idx="1">
                  <c:v>19.5</c:v>
                </c:pt>
                <c:pt idx="2">
                  <c:v>9.1</c:v>
                </c:pt>
              </c:numCache>
            </c:numRef>
          </c:val>
        </c:ser>
        <c:shape val="cylinder"/>
        <c:axId val="140311168"/>
        <c:axId val="140329344"/>
        <c:axId val="0"/>
      </c:bar3DChart>
      <c:catAx>
        <c:axId val="14031116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0329344"/>
        <c:crosses val="autoZero"/>
        <c:auto val="1"/>
        <c:lblAlgn val="ctr"/>
        <c:lblOffset val="100"/>
      </c:catAx>
      <c:valAx>
        <c:axId val="1403293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0311168"/>
        <c:crosses val="autoZero"/>
        <c:crossBetween val="between"/>
      </c:valAx>
    </c:plotArea>
    <c:legend>
      <c:legendPos val="r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2.5272678798262411E-2"/>
          <c:y val="0.10220556610288409"/>
          <c:w val="0.61084580548759593"/>
          <c:h val="0.83750342807461819"/>
        </c:manualLayout>
      </c:layout>
      <c:pieChart>
        <c:varyColors val="1"/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5138364255823444"/>
          <c:y val="0.23111100029289691"/>
          <c:w val="0.8426656297448436"/>
          <c:h val="0.7688889997071032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9"/>
          <c:dPt>
            <c:idx val="0"/>
            <c:explosion val="7"/>
          </c:dPt>
          <c:dLbls>
            <c:dLbl>
              <c:idx val="0"/>
              <c:layout>
                <c:manualLayout>
                  <c:x val="-5.1215374217679466E-2"/>
                  <c:y val="-0.36086015695225937"/>
                </c:manualLayout>
              </c:layout>
              <c:tx>
                <c:rich>
                  <a:bodyPr/>
                  <a:lstStyle/>
                  <a:p>
                    <a:r>
                      <a:rPr lang="ru-RU" sz="900" b="0" dirty="0" smtClean="0">
                        <a:latin typeface="Times New Roman" pitchFamily="18" charset="0"/>
                        <a:cs typeface="Times New Roman" pitchFamily="18" charset="0"/>
                      </a:rPr>
                      <a:t>Налог на доходы физических лиц</a:t>
                    </a:r>
                    <a:r>
                      <a:rPr lang="ru-RU" sz="900" b="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900" b="0" dirty="0" smtClean="0">
                        <a:latin typeface="Times New Roman" pitchFamily="18" charset="0"/>
                        <a:cs typeface="Times New Roman" pitchFamily="18" charset="0"/>
                      </a:rPr>
                      <a:t>39 858,0 тыс. рублей; 68,5%</a:t>
                    </a:r>
                    <a:endParaRPr lang="ru-RU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1490262656001191"/>
                  <c:y val="0.10057736640373291"/>
                </c:manualLayout>
              </c:layout>
              <c:tx>
                <c:rich>
                  <a:bodyPr/>
                  <a:lstStyle/>
                  <a:p>
                    <a:r>
                      <a:rPr lang="ru-RU" sz="900" b="0" smtClean="0">
                        <a:latin typeface="Times New Roman" pitchFamily="18" charset="0"/>
                        <a:cs typeface="Times New Roman" pitchFamily="18" charset="0"/>
                      </a:rPr>
                      <a:t>Акцизы по подакцизным товарам 24,9 тыс.рублей;0,04%</a:t>
                    </a:r>
                    <a:endParaRPr lang="ru-RU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9746972558605199E-4"/>
                  <c:y val="0.12212926467766209"/>
                </c:manualLayout>
              </c:layout>
              <c:tx>
                <c:rich>
                  <a:bodyPr/>
                  <a:lstStyle/>
                  <a:p>
                    <a:r>
                      <a:rPr lang="ru-RU" sz="900" b="0" dirty="0" smtClean="0">
                        <a:latin typeface="Times New Roman" pitchFamily="18" charset="0"/>
                        <a:cs typeface="Times New Roman" pitchFamily="18" charset="0"/>
                      </a:rPr>
                      <a:t>Налог, взимаемый в связи с применением упрощенной системы налогообложения 2800,7 тыс.рублей;4,8%</a:t>
                    </a:r>
                    <a:endParaRPr lang="ru-RU" dirty="0" smtClean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394882050142578E-3"/>
                  <c:y val="5.8529955004999357E-2"/>
                </c:manualLayout>
              </c:layout>
              <c:tx>
                <c:rich>
                  <a:bodyPr/>
                  <a:lstStyle/>
                  <a:p>
                    <a:r>
                      <a:rPr lang="ru-RU" sz="900" b="0" dirty="0" smtClean="0">
                        <a:latin typeface="Times New Roman" pitchFamily="18" charset="0"/>
                        <a:cs typeface="Times New Roman" pitchFamily="18" charset="0"/>
                      </a:rPr>
                      <a:t>Единый налог </a:t>
                    </a:r>
                  </a:p>
                  <a:p>
                    <a:r>
                      <a:rPr lang="ru-RU" sz="900" b="0" dirty="0" smtClean="0">
                        <a:latin typeface="Times New Roman" pitchFamily="18" charset="0"/>
                        <a:cs typeface="Times New Roman" pitchFamily="18" charset="0"/>
                      </a:rPr>
                      <a:t>на вмененный доход 3479,9 тыс.рублей;6,0%</a:t>
                    </a:r>
                    <a:endParaRPr lang="ru-RU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1310271080991206E-3"/>
                  <c:y val="4.4761440648009021E-3"/>
                </c:manualLayout>
              </c:layout>
              <c:tx>
                <c:rich>
                  <a:bodyPr/>
                  <a:lstStyle/>
                  <a:p>
                    <a:r>
                      <a:rPr lang="ru-RU" sz="900" b="0" dirty="0" smtClean="0">
                        <a:latin typeface="Times New Roman" pitchFamily="18" charset="0"/>
                        <a:cs typeface="Times New Roman" pitchFamily="18" charset="0"/>
                      </a:rPr>
                      <a:t>Единый сельскохозяйственный</a:t>
                    </a:r>
                  </a:p>
                  <a:p>
                    <a:r>
                      <a:rPr lang="ru-RU" sz="900" b="0" dirty="0" smtClean="0">
                        <a:latin typeface="Times New Roman" pitchFamily="18" charset="0"/>
                        <a:cs typeface="Times New Roman" pitchFamily="18" charset="0"/>
                      </a:rPr>
                      <a:t> налог 655,6  тыс. рублей;</a:t>
                    </a:r>
                  </a:p>
                  <a:p>
                    <a:r>
                      <a:rPr lang="ru-RU" sz="900" b="0" dirty="0" smtClean="0">
                        <a:latin typeface="Times New Roman" pitchFamily="18" charset="0"/>
                        <a:cs typeface="Times New Roman" pitchFamily="18" charset="0"/>
                      </a:rPr>
                      <a:t>1,1%</a:t>
                    </a:r>
                    <a:endParaRPr lang="ru-RU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5738991963855869E-4"/>
                  <c:y val="-8.4622541939784565E-2"/>
                </c:manualLayout>
              </c:layout>
              <c:tx>
                <c:rich>
                  <a:bodyPr/>
                  <a:lstStyle/>
                  <a:p>
                    <a:r>
                      <a:rPr lang="ru-RU" sz="900" b="0" dirty="0" smtClean="0">
                        <a:latin typeface="Times New Roman" pitchFamily="18" charset="0"/>
                        <a:cs typeface="Times New Roman" pitchFamily="18" charset="0"/>
                      </a:rPr>
                      <a:t>Налог, взимаемый в связи с применением патентной системы</a:t>
                    </a:r>
                    <a:r>
                      <a:rPr lang="ru-RU" sz="900" b="0" baseline="0" dirty="0" smtClean="0">
                        <a:latin typeface="Times New Roman" pitchFamily="18" charset="0"/>
                        <a:cs typeface="Times New Roman" pitchFamily="18" charset="0"/>
                      </a:rPr>
                      <a:t> налогообложения </a:t>
                    </a:r>
                    <a:r>
                      <a:rPr lang="ru-RU" sz="900" b="0" dirty="0" smtClean="0">
                        <a:latin typeface="Times New Roman" pitchFamily="18" charset="0"/>
                        <a:cs typeface="Times New Roman" pitchFamily="18" charset="0"/>
                      </a:rPr>
                      <a:t>329,3 тыс. рублей; 0,6%</a:t>
                    </a:r>
                    <a:endParaRPr lang="ru-RU" dirty="0" smtClean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1757952820057031E-2"/>
                  <c:y val="-0.1494652424983092"/>
                </c:manualLayout>
              </c:layout>
              <c:tx>
                <c:rich>
                  <a:bodyPr/>
                  <a:lstStyle/>
                  <a:p>
                    <a:r>
                      <a:rPr lang="ru-RU" sz="900" b="0" dirty="0" smtClean="0">
                        <a:latin typeface="Times New Roman" pitchFamily="18" charset="0"/>
                        <a:cs typeface="Times New Roman" pitchFamily="18" charset="0"/>
                      </a:rPr>
                      <a:t>Государственная пошлина 1234,8 тыс. рублей;2,1%</a:t>
                    </a:r>
                    <a:endParaRPr lang="ru-RU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6.905991926822945E-2"/>
                  <c:y val="-0.15960631899485916"/>
                </c:manualLayout>
              </c:layout>
              <c:tx>
                <c:rich>
                  <a:bodyPr/>
                  <a:lstStyle/>
                  <a:p>
                    <a:r>
                      <a:rPr lang="ru-RU" b="0" dirty="0" smtClean="0"/>
                      <a:t>Доходы от использования</a:t>
                    </a:r>
                    <a:r>
                      <a:rPr lang="ru-RU" b="0" baseline="0" dirty="0" smtClean="0"/>
                      <a:t> имущества, находящегося в государственной и муниципальной собственности </a:t>
                    </a:r>
                    <a:r>
                      <a:rPr lang="ru-RU" b="0" dirty="0" smtClean="0"/>
                      <a:t>6476 тыс. рублей; 11,1%</a:t>
                    </a:r>
                    <a:endParaRPr lang="ru-RU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13860930961374662"/>
                  <c:y val="-0.10582252224500333"/>
                </c:manualLayout>
              </c:layout>
              <c:tx>
                <c:rich>
                  <a:bodyPr/>
                  <a:lstStyle/>
                  <a:p>
                    <a:r>
                      <a:rPr lang="ru-RU" b="0" dirty="0" smtClean="0"/>
                      <a:t>Платежи при пользовании природными</a:t>
                    </a:r>
                    <a:r>
                      <a:rPr lang="ru-RU" b="0" baseline="0" dirty="0" smtClean="0"/>
                      <a:t> ресурсами </a:t>
                    </a:r>
                    <a:r>
                      <a:rPr lang="ru-RU" b="0" dirty="0" smtClean="0"/>
                      <a:t>1610,7 тыс.рублей;2,8%</a:t>
                    </a:r>
                    <a:endParaRPr lang="ru-RU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.30378499611154447"/>
                  <c:y val="-0.10271522861096249"/>
                </c:manualLayout>
              </c:layout>
              <c:tx>
                <c:rich>
                  <a:bodyPr/>
                  <a:lstStyle/>
                  <a:p>
                    <a:r>
                      <a:rPr lang="ru-RU" b="0" smtClean="0"/>
                      <a:t>Доходы от продажи материальных и нематериальных доходов 1000,0 тыс.</a:t>
                    </a:r>
                    <a:r>
                      <a:rPr lang="ru-RU" b="0" baseline="0" smtClean="0"/>
                      <a:t> рублей;1,7%</a:t>
                    </a:r>
                    <a:endParaRPr lang="ru-RU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.27089652075695292"/>
                  <c:y val="-8.2074213976224865E-3"/>
                </c:manualLayout>
              </c:layout>
              <c:tx>
                <c:rich>
                  <a:bodyPr/>
                  <a:lstStyle/>
                  <a:p>
                    <a:r>
                      <a:rPr lang="ru-RU" b="0" smtClean="0"/>
                      <a:t>Штрафы, санкции, возмещение ущерба 716,0 тыс. рублей; 1,2%</a:t>
                    </a:r>
                    <a:endParaRPr lang="ru-RU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Лист1!$A$2:$A$13</c:f>
              <c:strCache>
                <c:ptCount val="11"/>
                <c:pt idx="0">
                  <c:v>Налог на доходы физических лиц</c:v>
                </c:pt>
                <c:pt idx="1">
                  <c:v>Акцизы по подакцизным товарам</c:v>
                </c:pt>
                <c:pt idx="2">
                  <c:v>УСН</c:v>
                </c:pt>
                <c:pt idx="3">
                  <c:v>ЕНВД</c:v>
                </c:pt>
                <c:pt idx="4">
                  <c:v>ЕСН</c:v>
                </c:pt>
                <c:pt idx="5">
                  <c:v>Патентная система налогообложения</c:v>
                </c:pt>
                <c:pt idx="6">
                  <c:v>Государственная пошлина</c:v>
                </c:pt>
                <c:pt idx="7">
                  <c:v>Доходы от использования имущества</c:v>
                </c:pt>
                <c:pt idx="8">
                  <c:v>Платежи при пользовании природными ресурсами</c:v>
                </c:pt>
                <c:pt idx="9">
                  <c:v>Доходы от продажи материальных и нематериальных активов</c:v>
                </c:pt>
                <c:pt idx="10">
                  <c:v>Штрафы,санкции,возмещение ущерба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39858</c:v>
                </c:pt>
                <c:pt idx="1">
                  <c:v>24.860910000000001</c:v>
                </c:pt>
                <c:pt idx="2">
                  <c:v>2800.7</c:v>
                </c:pt>
                <c:pt idx="3">
                  <c:v>3479.9</c:v>
                </c:pt>
                <c:pt idx="4">
                  <c:v>655.6</c:v>
                </c:pt>
                <c:pt idx="5">
                  <c:v>329.3</c:v>
                </c:pt>
                <c:pt idx="6">
                  <c:v>1234.8</c:v>
                </c:pt>
                <c:pt idx="7">
                  <c:v>6476</c:v>
                </c:pt>
                <c:pt idx="8">
                  <c:v>1610.6879999999999</c:v>
                </c:pt>
                <c:pt idx="9">
                  <c:v>1000</c:v>
                </c:pt>
                <c:pt idx="10">
                  <c:v>716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autoTitleDeleted val="1"/>
    <c:plotArea>
      <c:layout>
        <c:manualLayout>
          <c:layoutTarget val="inner"/>
          <c:xMode val="edge"/>
          <c:yMode val="edge"/>
          <c:x val="0.47438810440763141"/>
          <c:y val="0.21169143191560871"/>
          <c:w val="0.5748245296360881"/>
          <c:h val="0.6544882226505522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1"/>
            </a:solidFill>
            <a:effectLst>
              <a:outerShdw blurRad="63500" dist="25400" dir="21540000" sx="107000" sy="107000" rotWithShape="0">
                <a:srgbClr val="000000">
                  <a:alpha val="43137"/>
                </a:srgbClr>
              </a:outerShdw>
            </a:effectLst>
          </c:spPr>
          <c:explosion val="25"/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63500" dist="25400" dir="21540000" sx="107000" sy="107000" rotWithShape="0">
                  <a:srgbClr val="000000">
                    <a:alpha val="43137"/>
                  </a:srgbClr>
                </a:outerShdw>
              </a:effectLst>
            </c:spPr>
          </c:dPt>
          <c:dPt>
            <c:idx val="1"/>
            <c:explosion val="5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>
                <a:outerShdw blurRad="63500" dist="25400" dir="21540000" sx="107000" sy="107000" rotWithShape="0">
                  <a:srgbClr val="000000">
                    <a:alpha val="43137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9.7318541666693001E-2"/>
                  <c:y val="0.13986980769848595"/>
                </c:manualLayout>
              </c:layout>
              <c:tx>
                <c:rich>
                  <a:bodyPr/>
                  <a:lstStyle/>
                  <a:p>
                    <a:endParaRPr lang="en-US" sz="18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r>
                      <a:rPr lang="en-US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18 327,8 </a:t>
                    </a:r>
                  </a:p>
                  <a:p>
                    <a:r>
                      <a:rPr lang="en-US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31,5%</a:t>
                    </a:r>
                    <a:endParaRPr lang="en-US" dirty="0"/>
                  </a:p>
                </c:rich>
              </c:tx>
              <c:dLblPos val="bestFit"/>
              <c:showVal val="1"/>
              <c:showPercent val="1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39 858,0 </a:t>
                    </a:r>
                  </a:p>
                  <a:p>
                    <a:r>
                      <a:rPr lang="en-US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68,5%</a:t>
                    </a:r>
                    <a:endParaRPr lang="en-US" dirty="0"/>
                  </a:p>
                </c:rich>
              </c:tx>
              <c:dLblPos val="ctr"/>
              <c:showVal val="1"/>
              <c:showPercent val="1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Val val="1"/>
            <c:showPercent val="1"/>
            <c:separator>,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Налог на доходы физических лиц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18327.8</c:v>
                </c:pt>
                <c:pt idx="1">
                  <c:v>39858</c:v>
                </c:pt>
              </c:numCache>
            </c:numRef>
          </c:val>
        </c:ser>
        <c:firstSliceAng val="3"/>
      </c:pieChart>
    </c:plotArea>
    <c:legend>
      <c:legendPos val="b"/>
      <c:legendEntry>
        <c:idx val="0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42679405503530449"/>
          <c:y val="0.82947778073962952"/>
          <c:w val="0.57320594496469568"/>
          <c:h val="0.1109744799124063"/>
        </c:manualLayout>
      </c:layout>
    </c:legend>
    <c:plotVisOnly val="1"/>
    <c:dispBlanksAs val="zero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2014 год</c:v>
                </c:pt>
              </c:strCache>
            </c:strRef>
          </c:tx>
          <c:dLbls>
            <c:dLbl>
              <c:idx val="0"/>
              <c:layout>
                <c:manualLayout>
                  <c:x val="-5.8558558558558467E-2"/>
                  <c:y val="-6.5388236216686837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solidFill>
                          <a:srgbClr val="C00000"/>
                        </a:solidFill>
                      </a:defRPr>
                    </a:pPr>
                    <a:r>
                      <a:rPr lang="ru-RU" sz="1400" dirty="0" smtClean="0">
                        <a:solidFill>
                          <a:srgbClr val="C00000"/>
                        </a:solidFill>
                      </a:rPr>
                      <a:t> 32 341,5 т. р.</a:t>
                    </a:r>
                    <a:endParaRPr lang="ru-RU" sz="1400" dirty="0">
                      <a:solidFill>
                        <a:srgbClr val="C00000"/>
                      </a:solidFill>
                    </a:endParaRPr>
                  </a:p>
                </c:rich>
              </c:tx>
              <c:spPr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32341.5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2015 год</c:v>
                </c:pt>
              </c:strCache>
            </c:strRef>
          </c:tx>
          <c:dLbls>
            <c:dLbl>
              <c:idx val="0"/>
              <c:layout>
                <c:manualLayout>
                  <c:x val="-2.8528528528528531E-2"/>
                  <c:y val="-2.766425378398278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36 440,2 т. р.</a:t>
                    </a:r>
                    <a:endParaRPr lang="ru-RU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36440.199999999997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План 2016 год</c:v>
                </c:pt>
              </c:strCache>
            </c:strRef>
          </c:tx>
          <c:dLbls>
            <c:dLbl>
              <c:idx val="0"/>
              <c:layout>
                <c:manualLayout>
                  <c:x val="4.5045045045045043E-2"/>
                  <c:y val="-3.772398243270388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39 858,0 т. р.</a:t>
                    </a:r>
                    <a:endParaRPr lang="ru-RU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39858</c:v>
                </c:pt>
              </c:numCache>
            </c:numRef>
          </c:val>
        </c:ser>
        <c:shape val="cylinder"/>
        <c:axId val="123742080"/>
        <c:axId val="123743616"/>
        <c:axId val="0"/>
      </c:bar3DChart>
      <c:catAx>
        <c:axId val="123742080"/>
        <c:scaling>
          <c:orientation val="minMax"/>
        </c:scaling>
        <c:delete val="1"/>
        <c:axPos val="b"/>
        <c:numFmt formatCode="General" sourceLinked="0"/>
        <c:tickLblPos val="nextTo"/>
        <c:crossAx val="123743616"/>
        <c:crosses val="autoZero"/>
        <c:auto val="1"/>
        <c:lblAlgn val="ctr"/>
        <c:lblOffset val="100"/>
      </c:catAx>
      <c:valAx>
        <c:axId val="1237436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>
                <a:solidFill>
                  <a:srgbClr val="C00000"/>
                </a:solidFill>
              </a:defRPr>
            </a:pPr>
            <a:endParaRPr lang="ru-RU"/>
          </a:p>
        </c:txPr>
        <c:crossAx val="1237420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explosion val="15"/>
          </c:dPt>
          <c:dPt>
            <c:idx val="1"/>
            <c:explosion val="12"/>
          </c:dPt>
          <c:dLbls>
            <c:dLbl>
              <c:idx val="0"/>
              <c:layout>
                <c:manualLayout>
                  <c:x val="0.11886864185250889"/>
                  <c:y val="-9.879619588461077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3078903242566706"/>
                  <c:y val="3.257762933962830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Единый налог на вмененный доход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0.94000000000000061</c:v>
                </c:pt>
                <c:pt idx="1">
                  <c:v>6.0000000000000032E-2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9174429386910596"/>
          <c:y val="0.17504367771792409"/>
          <c:w val="0.30825570613089431"/>
          <c:h val="0.6499126445641521"/>
        </c:manualLayout>
      </c:layout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5015867644164157E-3"/>
          <c:y val="0.15391393362963796"/>
          <c:w val="0.61494980314961034"/>
          <c:h val="0.82551550196850398"/>
        </c:manualLayout>
      </c:layout>
      <c:pie3DChart>
        <c:varyColors val="1"/>
      </c:pie3DChart>
    </c:plotArea>
    <c:legend>
      <c:legendPos val="r"/>
      <c:layout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31679340296963382"/>
          <c:y val="0.13051443090385184"/>
          <c:w val="0.42495390175389786"/>
          <c:h val="0.8418515865641339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explosion val="28"/>
          <c:dLbls>
            <c:dLbl>
              <c:idx val="0"/>
              <c:layout>
                <c:manualLayout>
                  <c:x val="2.5910920909436887E-2"/>
                  <c:y val="-3.452787419732771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30,7%</a:t>
                    </a:r>
                    <a:endParaRPr lang="en-US" dirty="0"/>
                  </a:p>
                </c:rich>
              </c:tx>
              <c:showPercent val="1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9577045319446863E-2"/>
                  <c:y val="8.401785451063356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10,4%</a:t>
                    </a:r>
                    <a:endParaRPr lang="en-US" dirty="0"/>
                  </a:p>
                </c:rich>
              </c:tx>
              <c:showPercent val="1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0059754791227506E-2"/>
                  <c:y val="-0.2288245198160828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49,4%</a:t>
                    </a:r>
                    <a:endParaRPr lang="en-US" dirty="0"/>
                  </a:p>
                </c:rich>
              </c:tx>
              <c:showPercent val="1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3603735039600001E-2"/>
                  <c:y val="-1.633924662088755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9,5%</a:t>
                    </a:r>
                    <a:endParaRPr lang="en-US" dirty="0"/>
                  </a:p>
                </c:rich>
              </c:tx>
              <c:showPercent val="1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Percent val="1"/>
            <c:separator>, </c:separator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МБТ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108768</c:v>
                </c:pt>
                <c:pt idx="1">
                  <c:v>36810</c:v>
                </c:pt>
                <c:pt idx="2">
                  <c:v>174679</c:v>
                </c:pt>
                <c:pt idx="3">
                  <c:v>33790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МБТ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#,##0">
                  <c:v>36809.699999999997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МБТ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 formatCode="#,##0">
                  <c:v>174679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МБТ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МБТ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 formatCode="#,##0">
                  <c:v>33789.699999999997</c:v>
                </c:pt>
              </c:numCache>
            </c:numRef>
          </c:val>
        </c:ser>
        <c:firstSliceAng val="0"/>
      </c:pieChart>
      <c:spPr>
        <a:ln>
          <a:noFill/>
        </a:ln>
      </c:spPr>
    </c:plotArea>
    <c:legend>
      <c:legendPos val="r"/>
      <c:layout>
        <c:manualLayout>
          <c:xMode val="edge"/>
          <c:yMode val="edge"/>
          <c:x val="0.71534818747290652"/>
          <c:y val="0.36246938626211667"/>
          <c:w val="0.22664477246853718"/>
          <c:h val="0.4937290289753638"/>
        </c:manualLayout>
      </c:layout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35087966720290625"/>
          <c:y val="6.2063160261007404E-3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по годам</c:v>
                </c:pt>
              </c:strCache>
            </c:strRef>
          </c:tx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4"/>
            <c:spPr>
              <a:solidFill>
                <a:schemeClr val="accent5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1.9841269841269918E-3"/>
                  <c:y val="-3.0998268076758605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/>
                      <a:t>546 </a:t>
                    </a:r>
                    <a:r>
                      <a:rPr lang="ru-RU" sz="1400" b="1" dirty="0" smtClean="0"/>
                      <a:t>005,3</a:t>
                    </a:r>
                    <a:r>
                      <a:rPr lang="ru-RU" sz="1400" b="1" baseline="0" dirty="0" smtClean="0"/>
                      <a:t> тыс. рублей</a:t>
                    </a:r>
                    <a:endParaRPr lang="ru-RU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9523809523809521E-3"/>
                  <c:y val="-3.8944302992209391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 502 811,1 тыс. рублей</a:t>
                    </a:r>
                    <a:endParaRPr lang="ru-RU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9682539682539802E-3"/>
                  <c:y val="-5.1198649160747754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412 232,2 тыс. рублей</a:t>
                    </a:r>
                    <a:endParaRPr lang="ru-RU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9523809523809521E-3"/>
                  <c:y val="-6.5232477974289022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502 811,1 тыс. рублей</a:t>
                    </a:r>
                    <a:endParaRPr lang="ru-RU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3.3824247838520241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412 232,2 тыс. рублей</a:t>
                    </a:r>
                    <a:endParaRPr lang="ru-RU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План 2014 год</c:v>
                </c:pt>
                <c:pt idx="1">
                  <c:v>Факт 2014 год</c:v>
                </c:pt>
                <c:pt idx="2">
                  <c:v>План 2015 год</c:v>
                </c:pt>
                <c:pt idx="3">
                  <c:v>Факт 2015 год</c:v>
                </c:pt>
                <c:pt idx="4">
                  <c:v>План 2016 год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546104.80000000005</c:v>
                </c:pt>
                <c:pt idx="1">
                  <c:v>546005.30000000005</c:v>
                </c:pt>
                <c:pt idx="2">
                  <c:v>512359.7</c:v>
                </c:pt>
                <c:pt idx="3">
                  <c:v>502811.1</c:v>
                </c:pt>
                <c:pt idx="4">
                  <c:v>412232.2</c:v>
                </c:pt>
              </c:numCache>
            </c:numRef>
          </c:val>
        </c:ser>
        <c:dLbls>
          <c:showVal val="1"/>
        </c:dLbls>
        <c:shape val="cylinder"/>
        <c:axId val="136596096"/>
        <c:axId val="136634752"/>
        <c:axId val="0"/>
      </c:bar3DChart>
      <c:catAx>
        <c:axId val="136596096"/>
        <c:scaling>
          <c:orientation val="minMax"/>
        </c:scaling>
        <c:axPos val="b"/>
        <c:numFmt formatCode="General" sourceLinked="0"/>
        <c:majorTickMark val="none"/>
        <c:tickLblPos val="nextTo"/>
        <c:crossAx val="136634752"/>
        <c:crosses val="autoZero"/>
        <c:auto val="1"/>
        <c:lblAlgn val="ctr"/>
        <c:lblOffset val="100"/>
      </c:catAx>
      <c:valAx>
        <c:axId val="136634752"/>
        <c:scaling>
          <c:orientation val="minMax"/>
        </c:scaling>
        <c:delete val="1"/>
        <c:axPos val="l"/>
        <c:numFmt formatCode="#,##0.00" sourceLinked="1"/>
        <c:tickLblPos val="nextTo"/>
        <c:crossAx val="1365960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600">
          <a:solidFill>
            <a:srgbClr val="002060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545189-427A-4411-BADF-0497F34EE7BE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AC52EB-D29F-46F5-BFAF-8A1ABEDBE608}">
      <dgm:prSet phldrT="[Текст]" custT="1"/>
      <dgm:spPr>
        <a:solidFill>
          <a:srgbClr val="00B0F0"/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1400" b="1" i="1" u="none" dirty="0" smtClean="0">
              <a:solidFill>
                <a:srgbClr val="17375E"/>
              </a:solidFill>
              <a:latin typeface="Times New Roman" pitchFamily="18" charset="0"/>
              <a:cs typeface="Times New Roman" pitchFamily="18" charset="0"/>
            </a:rPr>
            <a:t>Муниципальная программа «Развитие системы образования Александровского района» на 2014–2020 годы                 (249,9 млн. руб.)</a:t>
          </a:r>
          <a:endParaRPr lang="ru-RU" sz="1400" i="1" dirty="0">
            <a:solidFill>
              <a:srgbClr val="17375E"/>
            </a:solidFill>
            <a:latin typeface="Times New Roman" pitchFamily="18" charset="0"/>
            <a:cs typeface="Times New Roman" pitchFamily="18" charset="0"/>
          </a:endParaRPr>
        </a:p>
      </dgm:t>
    </dgm:pt>
    <dgm:pt modelId="{0CC6EDAC-0050-4CD2-A67F-4FC0B396C105}" type="parTrans" cxnId="{65CEE0BE-9B5B-4BB6-8A03-70676A1BED4C}">
      <dgm:prSet/>
      <dgm:spPr/>
      <dgm:t>
        <a:bodyPr/>
        <a:lstStyle/>
        <a:p>
          <a:endParaRPr lang="ru-RU"/>
        </a:p>
      </dgm:t>
    </dgm:pt>
    <dgm:pt modelId="{21590AE1-C54B-49EA-A26A-C963A3153AB8}" type="sibTrans" cxnId="{65CEE0BE-9B5B-4BB6-8A03-70676A1BED4C}">
      <dgm:prSet/>
      <dgm:spPr/>
      <dgm:t>
        <a:bodyPr/>
        <a:lstStyle/>
        <a:p>
          <a:endParaRPr lang="ru-RU"/>
        </a:p>
      </dgm:t>
    </dgm:pt>
    <dgm:pt modelId="{2C489A05-812D-41C9-8DE1-01112B52C504}">
      <dgm:prSet phldrT="[Текст]" custT="1"/>
      <dgm:spPr>
        <a:solidFill>
          <a:srgbClr val="00B0F0"/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1400" b="1" i="1" u="none" dirty="0" smtClean="0">
              <a:solidFill>
                <a:srgbClr val="17375E"/>
              </a:solidFill>
              <a:latin typeface="Times New Roman" pitchFamily="18" charset="0"/>
              <a:cs typeface="Times New Roman" pitchFamily="18" charset="0"/>
            </a:rPr>
            <a:t>Муниципальная программа "Развитие культуры Александровского района" на 2014-2020 годы                   (36,5 млн. руб.)</a:t>
          </a:r>
          <a:endParaRPr lang="ru-RU" sz="1400" i="1" dirty="0">
            <a:solidFill>
              <a:srgbClr val="17375E"/>
            </a:solidFill>
            <a:latin typeface="Times New Roman" pitchFamily="18" charset="0"/>
            <a:cs typeface="Times New Roman" pitchFamily="18" charset="0"/>
          </a:endParaRPr>
        </a:p>
      </dgm:t>
    </dgm:pt>
    <dgm:pt modelId="{E82DF259-D555-4D80-A52D-0D6515B7281F}" type="parTrans" cxnId="{13AE6B1A-C4F5-47AA-A4D1-37D74B11C089}">
      <dgm:prSet/>
      <dgm:spPr/>
      <dgm:t>
        <a:bodyPr/>
        <a:lstStyle/>
        <a:p>
          <a:endParaRPr lang="ru-RU"/>
        </a:p>
      </dgm:t>
    </dgm:pt>
    <dgm:pt modelId="{E2DA50B3-0CE8-4DC6-A03B-194BC91BB82E}" type="sibTrans" cxnId="{13AE6B1A-C4F5-47AA-A4D1-37D74B11C089}">
      <dgm:prSet/>
      <dgm:spPr/>
      <dgm:t>
        <a:bodyPr/>
        <a:lstStyle/>
        <a:p>
          <a:endParaRPr lang="ru-RU"/>
        </a:p>
      </dgm:t>
    </dgm:pt>
    <dgm:pt modelId="{208C9D0B-3EFA-473E-A64C-32F53435E7FB}">
      <dgm:prSet phldrT="[Текст]" custT="1"/>
      <dgm:spPr>
        <a:solidFill>
          <a:srgbClr val="00B0F0"/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1400" b="1" i="1" u="none" dirty="0" smtClean="0">
              <a:solidFill>
                <a:srgbClr val="17375E"/>
              </a:solidFill>
              <a:latin typeface="Times New Roman" pitchFamily="18" charset="0"/>
              <a:cs typeface="Times New Roman" pitchFamily="18" charset="0"/>
            </a:rPr>
            <a:t>Муниципальная программа "Развитие молодежной политики, физической культуры, спорта и туризма в Александровском районе" на 2014-2020 годы                (9,2 млн. руб.)</a:t>
          </a:r>
          <a:endParaRPr lang="ru-RU" sz="1400" i="1" dirty="0">
            <a:solidFill>
              <a:srgbClr val="17375E"/>
            </a:solidFill>
            <a:latin typeface="Times New Roman" pitchFamily="18" charset="0"/>
            <a:cs typeface="Times New Roman" pitchFamily="18" charset="0"/>
          </a:endParaRPr>
        </a:p>
      </dgm:t>
    </dgm:pt>
    <dgm:pt modelId="{9BFD576B-B93B-40B3-B45E-58D8FBC35053}" type="parTrans" cxnId="{CBC84FC1-75AF-4996-9EC1-E059AD328006}">
      <dgm:prSet/>
      <dgm:spPr/>
      <dgm:t>
        <a:bodyPr/>
        <a:lstStyle/>
        <a:p>
          <a:endParaRPr lang="ru-RU"/>
        </a:p>
      </dgm:t>
    </dgm:pt>
    <dgm:pt modelId="{E338161F-0948-4940-8B9F-5411A434D671}" type="sibTrans" cxnId="{CBC84FC1-75AF-4996-9EC1-E059AD328006}">
      <dgm:prSet/>
      <dgm:spPr/>
      <dgm:t>
        <a:bodyPr/>
        <a:lstStyle/>
        <a:p>
          <a:endParaRPr lang="ru-RU"/>
        </a:p>
      </dgm:t>
    </dgm:pt>
    <dgm:pt modelId="{CD6A88D0-41A1-4965-9235-9C8EDC3C0929}">
      <dgm:prSet phldrT="[Текст]" custT="1"/>
      <dgm:spPr>
        <a:solidFill>
          <a:srgbClr val="00B0F0"/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1400" b="1" i="1" u="none" dirty="0" smtClean="0">
              <a:solidFill>
                <a:srgbClr val="17375E"/>
              </a:solidFill>
              <a:latin typeface="Times New Roman" pitchFamily="18" charset="0"/>
              <a:cs typeface="Times New Roman" pitchFamily="18" charset="0"/>
            </a:rPr>
            <a:t>Муниципальная программа "Экономическое развитие Александровского района" на 2014-2020 годы                      (1,6 млн. руб.)</a:t>
          </a:r>
          <a:endParaRPr lang="ru-RU" sz="1400" i="1" dirty="0">
            <a:solidFill>
              <a:srgbClr val="17375E"/>
            </a:solidFill>
            <a:latin typeface="Times New Roman" pitchFamily="18" charset="0"/>
            <a:cs typeface="Times New Roman" pitchFamily="18" charset="0"/>
          </a:endParaRPr>
        </a:p>
      </dgm:t>
    </dgm:pt>
    <dgm:pt modelId="{3631E2CC-315E-4CD5-8735-1A76621C3E45}" type="parTrans" cxnId="{97D85CEE-47C4-49C5-B1B4-2DC6F52DF1D2}">
      <dgm:prSet/>
      <dgm:spPr/>
      <dgm:t>
        <a:bodyPr/>
        <a:lstStyle/>
        <a:p>
          <a:endParaRPr lang="ru-RU"/>
        </a:p>
      </dgm:t>
    </dgm:pt>
    <dgm:pt modelId="{879378A6-A727-44CD-AEA9-F7C3D57D8AD3}" type="sibTrans" cxnId="{97D85CEE-47C4-49C5-B1B4-2DC6F52DF1D2}">
      <dgm:prSet/>
      <dgm:spPr/>
      <dgm:t>
        <a:bodyPr/>
        <a:lstStyle/>
        <a:p>
          <a:endParaRPr lang="ru-RU"/>
        </a:p>
      </dgm:t>
    </dgm:pt>
    <dgm:pt modelId="{242AB349-14AB-41B0-9C95-5B51126A8966}">
      <dgm:prSet phldrT="[Текст]" custT="1"/>
      <dgm:spPr>
        <a:solidFill>
          <a:srgbClr val="00B0F0"/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1400" b="1" i="1" u="none" dirty="0" smtClean="0">
              <a:solidFill>
                <a:srgbClr val="17375E"/>
              </a:solidFill>
              <a:latin typeface="Times New Roman" pitchFamily="18" charset="0"/>
              <a:cs typeface="Times New Roman" pitchFamily="18" charset="0"/>
            </a:rPr>
            <a:t>Муниципальная  программа "Устойчивое развитие территории Александровского района" на 2014-2020 годы                           (28,4 млн. руб.)</a:t>
          </a:r>
          <a:endParaRPr lang="ru-RU" sz="1400" i="1" dirty="0">
            <a:solidFill>
              <a:srgbClr val="17375E"/>
            </a:solidFill>
            <a:latin typeface="Times New Roman" pitchFamily="18" charset="0"/>
            <a:cs typeface="Times New Roman" pitchFamily="18" charset="0"/>
          </a:endParaRPr>
        </a:p>
      </dgm:t>
    </dgm:pt>
    <dgm:pt modelId="{40E975EF-676C-4731-9CBB-BF464AE779C7}" type="parTrans" cxnId="{8E966CCE-44F1-4A78-A9B4-C42709D1C8BB}">
      <dgm:prSet/>
      <dgm:spPr/>
      <dgm:t>
        <a:bodyPr/>
        <a:lstStyle/>
        <a:p>
          <a:endParaRPr lang="ru-RU"/>
        </a:p>
      </dgm:t>
    </dgm:pt>
    <dgm:pt modelId="{31AA7075-6839-4E19-8E41-26B9DCB5979D}" type="sibTrans" cxnId="{8E966CCE-44F1-4A78-A9B4-C42709D1C8BB}">
      <dgm:prSet/>
      <dgm:spPr/>
      <dgm:t>
        <a:bodyPr/>
        <a:lstStyle/>
        <a:p>
          <a:endParaRPr lang="ru-RU"/>
        </a:p>
      </dgm:t>
    </dgm:pt>
    <dgm:pt modelId="{4F64E94E-B91F-4647-AD5B-9ACA1EFA1E35}">
      <dgm:prSet phldrT="[Текст]" custT="1"/>
      <dgm:spPr>
        <a:solidFill>
          <a:srgbClr val="00B0F0"/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1400" b="1" i="1" u="none" dirty="0" smtClean="0">
              <a:solidFill>
                <a:srgbClr val="17375E"/>
              </a:solidFill>
              <a:latin typeface="Times New Roman" pitchFamily="18" charset="0"/>
              <a:cs typeface="Times New Roman" pitchFamily="18" charset="0"/>
            </a:rPr>
            <a:t>Муниципальная программа "Совершенствование муниципального управления и профилактика правонарушений на </a:t>
          </a:r>
          <a:r>
            <a:rPr lang="ru-RU" sz="1200" b="1" i="1" u="none" dirty="0" smtClean="0">
              <a:solidFill>
                <a:srgbClr val="17375E"/>
              </a:solidFill>
              <a:latin typeface="Times New Roman" pitchFamily="18" charset="0"/>
              <a:cs typeface="Times New Roman" pitchFamily="18" charset="0"/>
            </a:rPr>
            <a:t>территории</a:t>
          </a:r>
          <a:r>
            <a:rPr lang="ru-RU" sz="1400" b="1" i="1" u="none" dirty="0" smtClean="0">
              <a:solidFill>
                <a:srgbClr val="17375E"/>
              </a:solidFill>
              <a:latin typeface="Times New Roman" pitchFamily="18" charset="0"/>
              <a:cs typeface="Times New Roman" pitchFamily="18" charset="0"/>
            </a:rPr>
            <a:t> Александровского района" на 2014-2020 годы                    (40,3 млн. руб.)</a:t>
          </a:r>
          <a:endParaRPr lang="ru-RU" sz="1400" i="1" dirty="0">
            <a:solidFill>
              <a:srgbClr val="17375E"/>
            </a:solidFill>
            <a:latin typeface="Times New Roman" pitchFamily="18" charset="0"/>
            <a:cs typeface="Times New Roman" pitchFamily="18" charset="0"/>
          </a:endParaRPr>
        </a:p>
      </dgm:t>
    </dgm:pt>
    <dgm:pt modelId="{CE61D295-B7AA-4AED-9C40-53C4A03F2594}" type="parTrans" cxnId="{77638B95-8DF4-42A6-BDDA-21A85C59EFC6}">
      <dgm:prSet/>
      <dgm:spPr/>
      <dgm:t>
        <a:bodyPr/>
        <a:lstStyle/>
        <a:p>
          <a:endParaRPr lang="ru-RU"/>
        </a:p>
      </dgm:t>
    </dgm:pt>
    <dgm:pt modelId="{4F9445EB-DE26-44E6-A11E-F42D29DDD53A}" type="sibTrans" cxnId="{77638B95-8DF4-42A6-BDDA-21A85C59EFC6}">
      <dgm:prSet/>
      <dgm:spPr/>
      <dgm:t>
        <a:bodyPr/>
        <a:lstStyle/>
        <a:p>
          <a:endParaRPr lang="ru-RU"/>
        </a:p>
      </dgm:t>
    </dgm:pt>
    <dgm:pt modelId="{AF8D7A7D-7905-4B64-858D-6EB8C637FF4B}">
      <dgm:prSet phldrT="[Текст]" custT="1"/>
      <dgm:spPr>
        <a:solidFill>
          <a:srgbClr val="00B0F0"/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1400" b="1" i="1" u="none" dirty="0" smtClean="0">
              <a:solidFill>
                <a:srgbClr val="17375E"/>
              </a:solidFill>
              <a:latin typeface="Times New Roman" pitchFamily="18" charset="0"/>
              <a:cs typeface="Times New Roman" pitchFamily="18" charset="0"/>
            </a:rPr>
            <a:t>Муниципальная программа "Создание условий для развития жилищно-коммунального хозяйства Александровского района" на 2015-2020 годы                    (8,5 млн. руб.)</a:t>
          </a:r>
          <a:endParaRPr lang="ru-RU" sz="1400" i="1" dirty="0">
            <a:solidFill>
              <a:srgbClr val="17375E"/>
            </a:solidFill>
            <a:latin typeface="Times New Roman" pitchFamily="18" charset="0"/>
            <a:cs typeface="Times New Roman" pitchFamily="18" charset="0"/>
          </a:endParaRPr>
        </a:p>
      </dgm:t>
    </dgm:pt>
    <dgm:pt modelId="{B41ACBA5-E759-46FE-B5E2-C25FA197ADA0}" type="parTrans" cxnId="{5A286E69-3F7D-47C6-8A11-8F8B335D0731}">
      <dgm:prSet/>
      <dgm:spPr/>
      <dgm:t>
        <a:bodyPr/>
        <a:lstStyle/>
        <a:p>
          <a:endParaRPr lang="ru-RU"/>
        </a:p>
      </dgm:t>
    </dgm:pt>
    <dgm:pt modelId="{3525303F-49D5-4DC2-8B8C-D777F8C23AD6}" type="sibTrans" cxnId="{5A286E69-3F7D-47C6-8A11-8F8B335D0731}">
      <dgm:prSet/>
      <dgm:spPr/>
      <dgm:t>
        <a:bodyPr/>
        <a:lstStyle/>
        <a:p>
          <a:endParaRPr lang="ru-RU"/>
        </a:p>
      </dgm:t>
    </dgm:pt>
    <dgm:pt modelId="{81D090CE-210C-4CA5-A6AF-FA3690C60333}" type="pres">
      <dgm:prSet presAssocID="{0E545189-427A-4411-BADF-0497F34EE7B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4A765B-638B-48D3-B4E3-4DC6A2F6D7D3}" type="pres">
      <dgm:prSet presAssocID="{56AC52EB-D29F-46F5-BFAF-8A1ABEDBE60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46C3FE-3DEC-4D54-BF5F-97670F1599C1}" type="pres">
      <dgm:prSet presAssocID="{21590AE1-C54B-49EA-A26A-C963A3153AB8}" presName="sibTrans" presStyleCnt="0"/>
      <dgm:spPr/>
    </dgm:pt>
    <dgm:pt modelId="{5A173D32-850A-45CE-B7C5-6525C4526612}" type="pres">
      <dgm:prSet presAssocID="{2C489A05-812D-41C9-8DE1-01112B52C504}" presName="node" presStyleLbl="node1" presStyleIdx="1" presStyleCnt="7" custLinFactNeighborX="1407" custLinFactNeighborY="-5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4CDCC7-60D8-4F47-907F-8BD77026F6E3}" type="pres">
      <dgm:prSet presAssocID="{E2DA50B3-0CE8-4DC6-A03B-194BC91BB82E}" presName="sibTrans" presStyleCnt="0"/>
      <dgm:spPr/>
    </dgm:pt>
    <dgm:pt modelId="{19EE2B0D-9D8F-4B2C-9D40-02E7310E2323}" type="pres">
      <dgm:prSet presAssocID="{208C9D0B-3EFA-473E-A64C-32F53435E7FB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BBBF04-A131-4ED6-B023-3BF333268B31}" type="pres">
      <dgm:prSet presAssocID="{E338161F-0948-4940-8B9F-5411A434D671}" presName="sibTrans" presStyleCnt="0"/>
      <dgm:spPr/>
    </dgm:pt>
    <dgm:pt modelId="{E39622C6-FF94-4EC3-873A-23DBBA21B1C8}" type="pres">
      <dgm:prSet presAssocID="{CD6A88D0-41A1-4965-9235-9C8EDC3C0929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FFE5F4-6457-4F9D-A603-9097292FB50D}" type="pres">
      <dgm:prSet presAssocID="{879378A6-A727-44CD-AEA9-F7C3D57D8AD3}" presName="sibTrans" presStyleCnt="0"/>
      <dgm:spPr/>
    </dgm:pt>
    <dgm:pt modelId="{A4AE0104-056E-43D4-B02B-B1388C375530}" type="pres">
      <dgm:prSet presAssocID="{242AB349-14AB-41B0-9C95-5B51126A8966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93D021-3FF9-4D6C-8E36-607AA5246A3E}" type="pres">
      <dgm:prSet presAssocID="{31AA7075-6839-4E19-8E41-26B9DCB5979D}" presName="sibTrans" presStyleCnt="0"/>
      <dgm:spPr/>
    </dgm:pt>
    <dgm:pt modelId="{454EAF9A-030B-4295-A586-6E9AF96F2B39}" type="pres">
      <dgm:prSet presAssocID="{4F64E94E-B91F-4647-AD5B-9ACA1EFA1E35}" presName="node" presStyleLbl="node1" presStyleIdx="5" presStyleCnt="7" custScaleX="102416" custScaleY="104289" custLinFactNeighborY="95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2A4012-C806-415F-B4F1-AABE9263502A}" type="pres">
      <dgm:prSet presAssocID="{4F9445EB-DE26-44E6-A11E-F42D29DDD53A}" presName="sibTrans" presStyleCnt="0"/>
      <dgm:spPr/>
    </dgm:pt>
    <dgm:pt modelId="{FFF530E6-B22C-45A5-B6A1-F26C683E1539}" type="pres">
      <dgm:prSet presAssocID="{AF8D7A7D-7905-4B64-858D-6EB8C637FF4B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D85CEE-47C4-49C5-B1B4-2DC6F52DF1D2}" srcId="{0E545189-427A-4411-BADF-0497F34EE7BE}" destId="{CD6A88D0-41A1-4965-9235-9C8EDC3C0929}" srcOrd="3" destOrd="0" parTransId="{3631E2CC-315E-4CD5-8735-1A76621C3E45}" sibTransId="{879378A6-A727-44CD-AEA9-F7C3D57D8AD3}"/>
    <dgm:cxn modelId="{CBC84FC1-75AF-4996-9EC1-E059AD328006}" srcId="{0E545189-427A-4411-BADF-0497F34EE7BE}" destId="{208C9D0B-3EFA-473E-A64C-32F53435E7FB}" srcOrd="2" destOrd="0" parTransId="{9BFD576B-B93B-40B3-B45E-58D8FBC35053}" sibTransId="{E338161F-0948-4940-8B9F-5411A434D671}"/>
    <dgm:cxn modelId="{5A286E69-3F7D-47C6-8A11-8F8B335D0731}" srcId="{0E545189-427A-4411-BADF-0497F34EE7BE}" destId="{AF8D7A7D-7905-4B64-858D-6EB8C637FF4B}" srcOrd="6" destOrd="0" parTransId="{B41ACBA5-E759-46FE-B5E2-C25FA197ADA0}" sibTransId="{3525303F-49D5-4DC2-8B8C-D777F8C23AD6}"/>
    <dgm:cxn modelId="{E9CEADBA-B600-4530-B087-6DA9F5D6CA20}" type="presOf" srcId="{242AB349-14AB-41B0-9C95-5B51126A8966}" destId="{A4AE0104-056E-43D4-B02B-B1388C375530}" srcOrd="0" destOrd="0" presId="urn:microsoft.com/office/officeart/2005/8/layout/default#1"/>
    <dgm:cxn modelId="{8E2543A9-1A29-4007-832E-9636A6027C21}" type="presOf" srcId="{AF8D7A7D-7905-4B64-858D-6EB8C637FF4B}" destId="{FFF530E6-B22C-45A5-B6A1-F26C683E1539}" srcOrd="0" destOrd="0" presId="urn:microsoft.com/office/officeart/2005/8/layout/default#1"/>
    <dgm:cxn modelId="{65CEE0BE-9B5B-4BB6-8A03-70676A1BED4C}" srcId="{0E545189-427A-4411-BADF-0497F34EE7BE}" destId="{56AC52EB-D29F-46F5-BFAF-8A1ABEDBE608}" srcOrd="0" destOrd="0" parTransId="{0CC6EDAC-0050-4CD2-A67F-4FC0B396C105}" sibTransId="{21590AE1-C54B-49EA-A26A-C963A3153AB8}"/>
    <dgm:cxn modelId="{41D1593A-7ED8-4236-BDA3-512B0A43A96F}" type="presOf" srcId="{56AC52EB-D29F-46F5-BFAF-8A1ABEDBE608}" destId="{104A765B-638B-48D3-B4E3-4DC6A2F6D7D3}" srcOrd="0" destOrd="0" presId="urn:microsoft.com/office/officeart/2005/8/layout/default#1"/>
    <dgm:cxn modelId="{4FB29A9B-B416-477A-8800-7680CB1A3831}" type="presOf" srcId="{2C489A05-812D-41C9-8DE1-01112B52C504}" destId="{5A173D32-850A-45CE-B7C5-6525C4526612}" srcOrd="0" destOrd="0" presId="urn:microsoft.com/office/officeart/2005/8/layout/default#1"/>
    <dgm:cxn modelId="{77638B95-8DF4-42A6-BDDA-21A85C59EFC6}" srcId="{0E545189-427A-4411-BADF-0497F34EE7BE}" destId="{4F64E94E-B91F-4647-AD5B-9ACA1EFA1E35}" srcOrd="5" destOrd="0" parTransId="{CE61D295-B7AA-4AED-9C40-53C4A03F2594}" sibTransId="{4F9445EB-DE26-44E6-A11E-F42D29DDD53A}"/>
    <dgm:cxn modelId="{A06EC6DE-2867-4D7A-8DBC-697EA6CB475B}" type="presOf" srcId="{0E545189-427A-4411-BADF-0497F34EE7BE}" destId="{81D090CE-210C-4CA5-A6AF-FA3690C60333}" srcOrd="0" destOrd="0" presId="urn:microsoft.com/office/officeart/2005/8/layout/default#1"/>
    <dgm:cxn modelId="{13AE6B1A-C4F5-47AA-A4D1-37D74B11C089}" srcId="{0E545189-427A-4411-BADF-0497F34EE7BE}" destId="{2C489A05-812D-41C9-8DE1-01112B52C504}" srcOrd="1" destOrd="0" parTransId="{E82DF259-D555-4D80-A52D-0D6515B7281F}" sibTransId="{E2DA50B3-0CE8-4DC6-A03B-194BC91BB82E}"/>
    <dgm:cxn modelId="{8E966CCE-44F1-4A78-A9B4-C42709D1C8BB}" srcId="{0E545189-427A-4411-BADF-0497F34EE7BE}" destId="{242AB349-14AB-41B0-9C95-5B51126A8966}" srcOrd="4" destOrd="0" parTransId="{40E975EF-676C-4731-9CBB-BF464AE779C7}" sibTransId="{31AA7075-6839-4E19-8E41-26B9DCB5979D}"/>
    <dgm:cxn modelId="{84F25B9E-C248-4668-8B61-1C37479509E7}" type="presOf" srcId="{208C9D0B-3EFA-473E-A64C-32F53435E7FB}" destId="{19EE2B0D-9D8F-4B2C-9D40-02E7310E2323}" srcOrd="0" destOrd="0" presId="urn:microsoft.com/office/officeart/2005/8/layout/default#1"/>
    <dgm:cxn modelId="{B70D7F20-B84F-4B88-8202-3A8BFF3C8907}" type="presOf" srcId="{CD6A88D0-41A1-4965-9235-9C8EDC3C0929}" destId="{E39622C6-FF94-4EC3-873A-23DBBA21B1C8}" srcOrd="0" destOrd="0" presId="urn:microsoft.com/office/officeart/2005/8/layout/default#1"/>
    <dgm:cxn modelId="{95ABBF2E-7C4E-49DB-B7D5-77F290509BE0}" type="presOf" srcId="{4F64E94E-B91F-4647-AD5B-9ACA1EFA1E35}" destId="{454EAF9A-030B-4295-A586-6E9AF96F2B39}" srcOrd="0" destOrd="0" presId="urn:microsoft.com/office/officeart/2005/8/layout/default#1"/>
    <dgm:cxn modelId="{0AD44C1C-F286-4902-B536-5E3070EFF6E3}" type="presParOf" srcId="{81D090CE-210C-4CA5-A6AF-FA3690C60333}" destId="{104A765B-638B-48D3-B4E3-4DC6A2F6D7D3}" srcOrd="0" destOrd="0" presId="urn:microsoft.com/office/officeart/2005/8/layout/default#1"/>
    <dgm:cxn modelId="{135868F1-411D-4723-B43B-52CE8A5745B2}" type="presParOf" srcId="{81D090CE-210C-4CA5-A6AF-FA3690C60333}" destId="{2246C3FE-3DEC-4D54-BF5F-97670F1599C1}" srcOrd="1" destOrd="0" presId="urn:microsoft.com/office/officeart/2005/8/layout/default#1"/>
    <dgm:cxn modelId="{9D1CC3C2-E064-4A94-9664-39B41F249FDD}" type="presParOf" srcId="{81D090CE-210C-4CA5-A6AF-FA3690C60333}" destId="{5A173D32-850A-45CE-B7C5-6525C4526612}" srcOrd="2" destOrd="0" presId="urn:microsoft.com/office/officeart/2005/8/layout/default#1"/>
    <dgm:cxn modelId="{4838A9FA-2FCC-4497-A626-92061012D2E7}" type="presParOf" srcId="{81D090CE-210C-4CA5-A6AF-FA3690C60333}" destId="{924CDCC7-60D8-4F47-907F-8BD77026F6E3}" srcOrd="3" destOrd="0" presId="urn:microsoft.com/office/officeart/2005/8/layout/default#1"/>
    <dgm:cxn modelId="{C4629208-A5E5-467F-81B0-7BB85C5E1C2C}" type="presParOf" srcId="{81D090CE-210C-4CA5-A6AF-FA3690C60333}" destId="{19EE2B0D-9D8F-4B2C-9D40-02E7310E2323}" srcOrd="4" destOrd="0" presId="urn:microsoft.com/office/officeart/2005/8/layout/default#1"/>
    <dgm:cxn modelId="{1D964952-F602-4899-B1D6-CF00AFB9A317}" type="presParOf" srcId="{81D090CE-210C-4CA5-A6AF-FA3690C60333}" destId="{5CBBBF04-A131-4ED6-B023-3BF333268B31}" srcOrd="5" destOrd="0" presId="urn:microsoft.com/office/officeart/2005/8/layout/default#1"/>
    <dgm:cxn modelId="{A5B64D3B-76FD-4CFC-903E-FFD956A0ED24}" type="presParOf" srcId="{81D090CE-210C-4CA5-A6AF-FA3690C60333}" destId="{E39622C6-FF94-4EC3-873A-23DBBA21B1C8}" srcOrd="6" destOrd="0" presId="urn:microsoft.com/office/officeart/2005/8/layout/default#1"/>
    <dgm:cxn modelId="{5AAF0C7A-1C9E-48D2-9388-B2E09AB46CE6}" type="presParOf" srcId="{81D090CE-210C-4CA5-A6AF-FA3690C60333}" destId="{47FFE5F4-6457-4F9D-A603-9097292FB50D}" srcOrd="7" destOrd="0" presId="urn:microsoft.com/office/officeart/2005/8/layout/default#1"/>
    <dgm:cxn modelId="{5AA69AFA-B487-4D1A-ADA2-2741395BC011}" type="presParOf" srcId="{81D090CE-210C-4CA5-A6AF-FA3690C60333}" destId="{A4AE0104-056E-43D4-B02B-B1388C375530}" srcOrd="8" destOrd="0" presId="urn:microsoft.com/office/officeart/2005/8/layout/default#1"/>
    <dgm:cxn modelId="{2F16E80F-C62C-4433-B559-94FCBF62197A}" type="presParOf" srcId="{81D090CE-210C-4CA5-A6AF-FA3690C60333}" destId="{3B93D021-3FF9-4D6C-8E36-607AA5246A3E}" srcOrd="9" destOrd="0" presId="urn:microsoft.com/office/officeart/2005/8/layout/default#1"/>
    <dgm:cxn modelId="{B66415C3-5A2B-4A5D-9960-F280200E6F9C}" type="presParOf" srcId="{81D090CE-210C-4CA5-A6AF-FA3690C60333}" destId="{454EAF9A-030B-4295-A586-6E9AF96F2B39}" srcOrd="10" destOrd="0" presId="urn:microsoft.com/office/officeart/2005/8/layout/default#1"/>
    <dgm:cxn modelId="{95C36595-E4AF-4E11-9549-8FBE779A6B5A}" type="presParOf" srcId="{81D090CE-210C-4CA5-A6AF-FA3690C60333}" destId="{AF2A4012-C806-415F-B4F1-AABE9263502A}" srcOrd="11" destOrd="0" presId="urn:microsoft.com/office/officeart/2005/8/layout/default#1"/>
    <dgm:cxn modelId="{8B7EB968-29E5-4DAF-BFF8-4F4D8A45CFE0}" type="presParOf" srcId="{81D090CE-210C-4CA5-A6AF-FA3690C60333}" destId="{FFF530E6-B22C-45A5-B6A1-F26C683E1539}" srcOrd="12" destOrd="0" presId="urn:microsoft.com/office/officeart/2005/8/layout/default#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4A765B-638B-48D3-B4E3-4DC6A2F6D7D3}">
      <dsp:nvSpPr>
        <dsp:cNvPr id="0" name=""/>
        <dsp:cNvSpPr/>
      </dsp:nvSpPr>
      <dsp:spPr>
        <a:xfrm>
          <a:off x="231278" y="3787"/>
          <a:ext cx="2498638" cy="1499182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u="none" kern="1200" dirty="0" smtClean="0">
              <a:solidFill>
                <a:srgbClr val="17375E"/>
              </a:solidFill>
              <a:latin typeface="Times New Roman" pitchFamily="18" charset="0"/>
              <a:cs typeface="Times New Roman" pitchFamily="18" charset="0"/>
            </a:rPr>
            <a:t>Муниципальная программа «Развитие системы образования Александровского района» на 2014–2020 годы                 (249,9 млн. руб.)</a:t>
          </a:r>
          <a:endParaRPr lang="ru-RU" sz="1400" i="1" kern="1200" dirty="0">
            <a:solidFill>
              <a:srgbClr val="17375E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31278" y="3787"/>
        <a:ext cx="2498638" cy="1499182"/>
      </dsp:txXfrm>
    </dsp:sp>
    <dsp:sp modelId="{5A173D32-850A-45CE-B7C5-6525C4526612}">
      <dsp:nvSpPr>
        <dsp:cNvPr id="0" name=""/>
        <dsp:cNvSpPr/>
      </dsp:nvSpPr>
      <dsp:spPr>
        <a:xfrm>
          <a:off x="3014936" y="0"/>
          <a:ext cx="2498638" cy="1499182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u="none" kern="1200" dirty="0" smtClean="0">
              <a:solidFill>
                <a:srgbClr val="17375E"/>
              </a:solidFill>
              <a:latin typeface="Times New Roman" pitchFamily="18" charset="0"/>
              <a:cs typeface="Times New Roman" pitchFamily="18" charset="0"/>
            </a:rPr>
            <a:t>Муниципальная программа "Развитие культуры Александровского района" на 2014-2020 годы                   (36,5 млн. руб.)</a:t>
          </a:r>
          <a:endParaRPr lang="ru-RU" sz="1400" i="1" kern="1200" dirty="0">
            <a:solidFill>
              <a:srgbClr val="17375E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14936" y="0"/>
        <a:ext cx="2498638" cy="1499182"/>
      </dsp:txXfrm>
    </dsp:sp>
    <dsp:sp modelId="{19EE2B0D-9D8F-4B2C-9D40-02E7310E2323}">
      <dsp:nvSpPr>
        <dsp:cNvPr id="0" name=""/>
        <dsp:cNvSpPr/>
      </dsp:nvSpPr>
      <dsp:spPr>
        <a:xfrm>
          <a:off x="5728282" y="3787"/>
          <a:ext cx="2498638" cy="1499182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u="none" kern="1200" dirty="0" smtClean="0">
              <a:solidFill>
                <a:srgbClr val="17375E"/>
              </a:solidFill>
              <a:latin typeface="Times New Roman" pitchFamily="18" charset="0"/>
              <a:cs typeface="Times New Roman" pitchFamily="18" charset="0"/>
            </a:rPr>
            <a:t>Муниципальная программа "Развитие молодежной политики, физической культуры, спорта и туризма в Александровском районе" на 2014-2020 годы                (9,2 млн. руб.)</a:t>
          </a:r>
          <a:endParaRPr lang="ru-RU" sz="1400" i="1" kern="1200" dirty="0">
            <a:solidFill>
              <a:srgbClr val="17375E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728282" y="3787"/>
        <a:ext cx="2498638" cy="1499182"/>
      </dsp:txXfrm>
    </dsp:sp>
    <dsp:sp modelId="{E39622C6-FF94-4EC3-873A-23DBBA21B1C8}">
      <dsp:nvSpPr>
        <dsp:cNvPr id="0" name=""/>
        <dsp:cNvSpPr/>
      </dsp:nvSpPr>
      <dsp:spPr>
        <a:xfrm>
          <a:off x="201095" y="1784984"/>
          <a:ext cx="2498638" cy="1499182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u="none" kern="1200" dirty="0" smtClean="0">
              <a:solidFill>
                <a:srgbClr val="17375E"/>
              </a:solidFill>
              <a:latin typeface="Times New Roman" pitchFamily="18" charset="0"/>
              <a:cs typeface="Times New Roman" pitchFamily="18" charset="0"/>
            </a:rPr>
            <a:t>Муниципальная программа "Экономическое развитие Александровского района" на 2014-2020 годы                      (1,6 млн. руб.)</a:t>
          </a:r>
          <a:endParaRPr lang="ru-RU" sz="1400" i="1" kern="1200" dirty="0">
            <a:solidFill>
              <a:srgbClr val="17375E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1095" y="1784984"/>
        <a:ext cx="2498638" cy="1499182"/>
      </dsp:txXfrm>
    </dsp:sp>
    <dsp:sp modelId="{A4AE0104-056E-43D4-B02B-B1388C375530}">
      <dsp:nvSpPr>
        <dsp:cNvPr id="0" name=""/>
        <dsp:cNvSpPr/>
      </dsp:nvSpPr>
      <dsp:spPr>
        <a:xfrm>
          <a:off x="2949597" y="1784984"/>
          <a:ext cx="2498638" cy="1499182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u="none" kern="1200" dirty="0" smtClean="0">
              <a:solidFill>
                <a:srgbClr val="17375E"/>
              </a:solidFill>
              <a:latin typeface="Times New Roman" pitchFamily="18" charset="0"/>
              <a:cs typeface="Times New Roman" pitchFamily="18" charset="0"/>
            </a:rPr>
            <a:t>Муниципальная  программа "Устойчивое развитие территории Александровского района" на 2014-2020 годы                           (28,4 млн. руб.)</a:t>
          </a:r>
          <a:endParaRPr lang="ru-RU" sz="1400" i="1" kern="1200" dirty="0">
            <a:solidFill>
              <a:srgbClr val="17375E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49597" y="1784984"/>
        <a:ext cx="2498638" cy="1499182"/>
      </dsp:txXfrm>
    </dsp:sp>
    <dsp:sp modelId="{454EAF9A-030B-4295-A586-6E9AF96F2B39}">
      <dsp:nvSpPr>
        <dsp:cNvPr id="0" name=""/>
        <dsp:cNvSpPr/>
      </dsp:nvSpPr>
      <dsp:spPr>
        <a:xfrm>
          <a:off x="5698099" y="1896545"/>
          <a:ext cx="2559005" cy="1563482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u="none" kern="1200" dirty="0" smtClean="0">
              <a:solidFill>
                <a:srgbClr val="17375E"/>
              </a:solidFill>
              <a:latin typeface="Times New Roman" pitchFamily="18" charset="0"/>
              <a:cs typeface="Times New Roman" pitchFamily="18" charset="0"/>
            </a:rPr>
            <a:t>Муниципальная программа "Совершенствование муниципального управления и профилактика правонарушений на </a:t>
          </a:r>
          <a:r>
            <a:rPr lang="ru-RU" sz="1200" b="1" i="1" u="none" kern="1200" dirty="0" smtClean="0">
              <a:solidFill>
                <a:srgbClr val="17375E"/>
              </a:solidFill>
              <a:latin typeface="Times New Roman" pitchFamily="18" charset="0"/>
              <a:cs typeface="Times New Roman" pitchFamily="18" charset="0"/>
            </a:rPr>
            <a:t>территории</a:t>
          </a:r>
          <a:r>
            <a:rPr lang="ru-RU" sz="1400" b="1" i="1" u="none" kern="1200" dirty="0" smtClean="0">
              <a:solidFill>
                <a:srgbClr val="17375E"/>
              </a:solidFill>
              <a:latin typeface="Times New Roman" pitchFamily="18" charset="0"/>
              <a:cs typeface="Times New Roman" pitchFamily="18" charset="0"/>
            </a:rPr>
            <a:t> Александровского района" на 2014-2020 годы                    (40,3 млн. руб.)</a:t>
          </a:r>
          <a:endParaRPr lang="ru-RU" sz="1400" i="1" kern="1200" dirty="0">
            <a:solidFill>
              <a:srgbClr val="17375E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98099" y="1896545"/>
        <a:ext cx="2559005" cy="1563482"/>
      </dsp:txXfrm>
    </dsp:sp>
    <dsp:sp modelId="{FFF530E6-B22C-45A5-B6A1-F26C683E1539}">
      <dsp:nvSpPr>
        <dsp:cNvPr id="0" name=""/>
        <dsp:cNvSpPr/>
      </dsp:nvSpPr>
      <dsp:spPr>
        <a:xfrm>
          <a:off x="2979780" y="3566180"/>
          <a:ext cx="2498638" cy="1499182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u="none" kern="1200" dirty="0" smtClean="0">
              <a:solidFill>
                <a:srgbClr val="17375E"/>
              </a:solidFill>
              <a:latin typeface="Times New Roman" pitchFamily="18" charset="0"/>
              <a:cs typeface="Times New Roman" pitchFamily="18" charset="0"/>
            </a:rPr>
            <a:t>Муниципальная программа "Создание условий для развития жилищно-коммунального хозяйства Александровского района" на 2015-2020 годы                    (8,5 млн. руб.)</a:t>
          </a:r>
          <a:endParaRPr lang="ru-RU" sz="1400" i="1" kern="1200" dirty="0">
            <a:solidFill>
              <a:srgbClr val="17375E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79780" y="3566180"/>
        <a:ext cx="2498638" cy="14991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image" Target="../media/image1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0.48818</cdr:x>
      <cdr:y>0.42202</cdr:y>
    </cdr:from>
    <cdr:to>
      <cdr:x>0.51182</cdr:x>
      <cdr:y>0.57798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815926" y="2498560"/>
          <a:ext cx="184731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endParaRPr lang="ru-RU" sz="5400" b="1" cap="none" spc="50" dirty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4F3657F-81C1-43C9-9078-2E57EF6A645A}" type="datetimeFigureOut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F28916-94FA-4385-8669-9C33A48D4D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7666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28916-94FA-4385-8669-9C33A48D4D05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4939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5133975" cy="3849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28916-94FA-4385-8669-9C33A48D4D05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2062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28916-94FA-4385-8669-9C33A48D4D05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36568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28916-94FA-4385-8669-9C33A48D4D05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38204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0146" y="3486150"/>
            <a:ext cx="3429030" cy="1609725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0"/>
          </p:nvPr>
        </p:nvSpPr>
        <p:spPr>
          <a:xfrm>
            <a:off x="1381126" y="590550"/>
            <a:ext cx="6772274" cy="2828925"/>
          </a:xfrm>
        </p:spPr>
        <p:txBody>
          <a:bodyPr anchor="ctr">
            <a:normAutofit/>
          </a:bodyPr>
          <a:lstStyle>
            <a:lvl1pPr marL="0" indent="0">
              <a:buNone/>
              <a:tabLst/>
              <a:defRPr sz="28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E051C-D7CA-4525-92E9-184A3781F9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038225"/>
            <a:ext cx="6019800" cy="50879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A47D9-5C59-4E5C-B821-328BBFE6CF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4798D-E7E3-47DC-A862-4AE82E6C3E6F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03.03.2016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94698D23-3DDF-42EF-BF27-C9208CC900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6029436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E75DE-46F2-48EF-845E-5C4EBBFC3708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03.03.2016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9524E-5F6C-42D6-AA3B-CB8CAB94F1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18660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72CD9-0725-4FD2-894E-B81FA34DC342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03.03.2016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35D2AF0A-D66E-4284-B48F-A506D86B67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5062034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67612-E1DC-4C5A-87A2-9EB55940F4E5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03.03.2016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FC89D-5B9D-4641-B1AC-1C0BDFC6D1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04148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EAE09-6589-49F9-A190-3F6A96815430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03.03.2016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F6D6D-CED8-4BBC-B1F9-7DBB9AF0CC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6678644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6F6DB-3B4B-4F0F-B287-2873FE1CE6F8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03.03.2016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E97D4-3F07-475C-85A2-DED22961FC7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7305995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B42A1-21F8-4767-A64A-6BF2DDEB452B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03.03.2016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A1B1F-C1FE-4F0A-ACD1-FFC7F9F927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733668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175C8-0ED4-4FF8-B04B-467C985A52F2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03.03.2016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F171C-FD9E-4D27-BD89-D06694D022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7181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D1E93-168C-4E3F-B839-29F00AE470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62EDD-84B3-419C-8268-6D3E78D787F6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03.03.2016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AC192892-0200-4261-935C-0248754AAFD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6466942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554E9-8937-432F-A970-A71618D4149D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03.03.2016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D80E4-6579-4A25-BD75-623792C3AD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5308637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0F642-D1EC-4897-9DFA-56CE1EB228B4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03.03.2016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40F9C-83B2-48CB-BE56-7B1BDB5EE3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181406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4798D-E7E3-47DC-A862-4AE82E6C3E6F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03.03.2016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94698D23-3DDF-42EF-BF27-C9208CC900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838603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E75DE-46F2-48EF-845E-5C4EBBFC3708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03.03.2016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9524E-5F6C-42D6-AA3B-CB8CAB94F1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2874792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72CD9-0725-4FD2-894E-B81FA34DC342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03.03.2016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35D2AF0A-D66E-4284-B48F-A506D86B67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1982940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67612-E1DC-4C5A-87A2-9EB55940F4E5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03.03.2016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FC89D-5B9D-4641-B1AC-1C0BDFC6D1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5866367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EAE09-6589-49F9-A190-3F6A96815430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03.03.2016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F6D6D-CED8-4BBC-B1F9-7DBB9AF0CC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0016171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6F6DB-3B4B-4F0F-B287-2873FE1CE6F8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03.03.2016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E97D4-3F07-475C-85A2-DED22961FC7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6839692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B42A1-21F8-4767-A64A-6BF2DDEB452B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03.03.2016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A1B1F-C1FE-4F0A-ACD1-FFC7F9F927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191386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057275"/>
            <a:ext cx="7772400" cy="334962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0E091-9795-4AC6-8D5F-9DA5F106CA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175C8-0ED4-4FF8-B04B-467C985A52F2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03.03.2016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F171C-FD9E-4D27-BD89-D06694D022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9771157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62EDD-84B3-419C-8268-6D3E78D787F6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03.03.2016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AC192892-0200-4261-935C-0248754AAFD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8566593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554E9-8937-432F-A970-A71618D4149D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03.03.2016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D80E4-6579-4A25-BD75-623792C3AD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0628905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0F642-D1EC-4897-9DFA-56CE1EB228B4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03.03.2016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40F9C-83B2-48CB-BE56-7B1BDB5EE3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119215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lang="ru-RU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ru-RU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ru-RU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ru-RU" sz="14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ru-RU" sz="14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98A4C-BBD5-432C-A219-A40AC32615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8C0CE-BC11-404E-961F-FE6125115D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56698-92FC-4931-8767-949D122C40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3B2CF-79A4-4F95-8E14-34636ADF83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6533"/>
            <a:ext cx="3008313" cy="10195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010191"/>
            <a:ext cx="3008313" cy="41159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05B56-C02C-4FA1-9329-DC7C68A0AC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00600"/>
            <a:ext cx="8610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33375" y="612775"/>
            <a:ext cx="855345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800" y="5367338"/>
            <a:ext cx="8610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B7063-6465-48CF-A1EE-12D922ECC9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458200" cy="887412"/>
          </a:xfrm>
          <a:prstGeom prst="rect">
            <a:avLst/>
          </a:prstGeom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076325"/>
            <a:ext cx="8458200" cy="504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43938" y="6446838"/>
            <a:ext cx="4619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F18107C-6741-438B-8392-6F0A246DBA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dissolve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 kern="1200">
          <a:solidFill>
            <a:srgbClr val="DD7E0E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9pPr>
    </p:titleStyle>
    <p:bodyStyle>
      <a:lvl1pPr marL="179388" indent="-179388" algn="l" rtl="0" fontAlgn="base">
        <a:spcBef>
          <a:spcPct val="20000"/>
        </a:spcBef>
        <a:spcAft>
          <a:spcPct val="0"/>
        </a:spcAft>
        <a:buClr>
          <a:srgbClr val="DD7E0E"/>
        </a:buClr>
        <a:buSzPct val="80000"/>
        <a:buFont typeface="Wingdings" pitchFamily="2" charset="2"/>
        <a:buChar char="§"/>
        <a:tabLst>
          <a:tab pos="179388" algn="l"/>
        </a:tabLst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38163" indent="-273050" algn="l" rtl="0" fontAlgn="base">
        <a:spcBef>
          <a:spcPct val="20000"/>
        </a:spcBef>
        <a:spcAft>
          <a:spcPct val="0"/>
        </a:spcAft>
        <a:buClr>
          <a:srgbClr val="DD7E0E"/>
        </a:buClr>
        <a:buFont typeface="Arial" charset="0"/>
        <a:buChar char="–"/>
        <a:defRPr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717550" indent="-179388" algn="l" rtl="0" fontAlgn="base">
        <a:spcBef>
          <a:spcPct val="20000"/>
        </a:spcBef>
        <a:spcAft>
          <a:spcPct val="0"/>
        </a:spcAft>
        <a:buClr>
          <a:srgbClr val="DD7E0E"/>
        </a:buClr>
        <a:buFont typeface="Arial" charset="0"/>
        <a:buChar char="•"/>
        <a:defRPr sz="16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3pPr>
      <a:lvl4pPr marL="896938" indent="-179388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4pPr>
      <a:lvl5pPr marL="1076325" indent="-27305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BEC16376-E15B-4EF6-9103-AB9FC6E816DB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03.03.2016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fld id="{2363ED16-69A0-4CDA-B5C6-19D2CD38CF54}" type="slidenum">
              <a:rPr lang="ru-RU" altLang="ru-RU" smtClean="0"/>
              <a:pPr/>
              <a:t>‹#›</a:t>
            </a:fld>
            <a:endParaRPr lang="ru-RU" altLang="ru-RU" smtClean="0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63332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BEC16376-E15B-4EF6-9103-AB9FC6E816DB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03.03.2016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fld id="{2363ED16-69A0-4CDA-B5C6-19D2CD38CF54}" type="slidenum">
              <a:rPr lang="ru-RU" altLang="ru-RU" smtClean="0"/>
              <a:pPr/>
              <a:t>‹#›</a:t>
            </a:fld>
            <a:endParaRPr lang="ru-RU" altLang="ru-RU" smtClean="0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282065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_____Microsoft_Office_Excel13.xlsx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www.absolute-reconciliation.org/sitebuilder/images/imagesCAIJT1OC-730x557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714480" y="785794"/>
            <a:ext cx="6000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Александровский район</a:t>
            </a:r>
            <a:endParaRPr lang="ru-RU" sz="48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7" name="Picture 4" descr="http://aleksandrovka56.ru/assets/images/1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142852"/>
            <a:ext cx="1357300" cy="2221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428596" y="4786322"/>
            <a:ext cx="821537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БЮДЖЕТ ДЛЯ ГРАЖДАН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Решению Совета депутатов МО Александровский район  «О бюджете муниципального образования Александровский район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2016 год» 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9" name="Picture 1" descr="C:\Documents and Settings\Admin\Рабочий стол\Бюджет для граждан\Фотографии района\Новые виды\IMG_158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071670" y="1500153"/>
            <a:ext cx="5143536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0216329"/>
              </p:ext>
            </p:extLst>
          </p:nvPr>
        </p:nvGraphicFramePr>
        <p:xfrm>
          <a:off x="457200" y="1076325"/>
          <a:ext cx="8458200" cy="5049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09600" y="312738"/>
            <a:ext cx="8458200" cy="887412"/>
          </a:xfrm>
          <a:prstGeom prst="rect">
            <a:avLst/>
          </a:prstGeom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DD7E0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DD7E0E"/>
                </a:solidFill>
                <a:latin typeface="Arial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DD7E0E"/>
                </a:solidFill>
                <a:latin typeface="Arial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DD7E0E"/>
                </a:solidFill>
                <a:latin typeface="Arial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DD7E0E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DD7E0E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DD7E0E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DD7E0E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DD7E0E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dirty="0"/>
              <a:t>Н</a:t>
            </a:r>
            <a:r>
              <a:rPr lang="ru-RU" dirty="0" smtClean="0"/>
              <a:t>алог на доходы физических лиц по годам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85862038"/>
      </p:ext>
    </p:extLst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2811" y="588053"/>
            <a:ext cx="8458200" cy="5049838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налог на вмененный доход в структуре</a:t>
            </a:r>
          </a:p>
          <a:p>
            <a:pPr algn="ctr"/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налоговых и неналоговых доходов</a:t>
            </a: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06426" y="1652677"/>
            <a:ext cx="493751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структуре налоговых и неналоговых доходов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ЕНВД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занимает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6,0%.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 отчислений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ЕНВД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бюджет муниципального образования Александровский район на 2016 год –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100 %.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="" xmlns:p14="http://schemas.microsoft.com/office/powerpoint/2010/main" val="1600246050"/>
              </p:ext>
            </p:extLst>
          </p:nvPr>
        </p:nvGraphicFramePr>
        <p:xfrm>
          <a:off x="3151573" y="4128117"/>
          <a:ext cx="5126854" cy="2034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523847003"/>
      </p:ext>
    </p:extLst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3833" y="400035"/>
            <a:ext cx="8458200" cy="8874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Доходы от использования имущества находящегося в государственной и муниципальной собственности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6229" y="1898836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Это средства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, получаемые в виде арендной либо иной платы за сдачу во временное владение и пользование или во временное пользование имущества, находящегося в государственной или муниципальной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собственности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93811" y="42219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структуре налоговых и неналоговых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доходов, доходы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от использования имущества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занимают 11,1%.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="" xmlns:p14="http://schemas.microsoft.com/office/powerpoint/2010/main" val="2660461027"/>
              </p:ext>
            </p:extLst>
          </p:nvPr>
        </p:nvGraphicFramePr>
        <p:xfrm>
          <a:off x="5726098" y="4847207"/>
          <a:ext cx="2467991" cy="1682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985351179"/>
      </p:ext>
    </p:extLst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303" y="114040"/>
            <a:ext cx="8686800" cy="721312"/>
          </a:xfr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Платежи при пользовании природными ресурсами</a:t>
            </a:r>
            <a:endParaRPr lang="ru-RU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74101" y="961279"/>
            <a:ext cx="4131001" cy="313932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</a:t>
            </a: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поступлений запланирован на 2016 год в сумме </a:t>
            </a: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1 610,7 </a:t>
            </a: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  <a:p>
            <a:pPr algn="just"/>
            <a:endParaRPr lang="ru-RU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</a:t>
            </a: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платы за негативное воздействие на окружающую среду сформированы по данным главного администратора доходов -  </a:t>
            </a: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</a:t>
            </a: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службы по надзору в сфере природопользования по </a:t>
            </a: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Оренбургской области </a:t>
            </a: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</a:t>
            </a: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8741" y="5131272"/>
            <a:ext cx="63776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от 21.07.2014г. № 219-ФЗ, в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</a:t>
            </a:r>
          </a:p>
          <a:p>
            <a:pPr algn="just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сроков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внесения платы за негативное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воздействие на окружающую среду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квартальной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годовую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периодичность внесения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платы).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4460" y="4333941"/>
            <a:ext cx="88606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от 3 декабря 2012 года № 244-ФЗ, в части изменения норматива зачисления платы за негативное воздействие на окружающую среду с 40% до 55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%;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738752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7055" y="1440203"/>
            <a:ext cx="6750431" cy="92333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09098816"/>
              </p:ext>
            </p:extLst>
          </p:nvPr>
        </p:nvGraphicFramePr>
        <p:xfrm>
          <a:off x="160818" y="2641600"/>
          <a:ext cx="8833935" cy="3323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4645"/>
                <a:gridCol w="2874423"/>
                <a:gridCol w="3014867"/>
              </a:tblGrid>
              <a:tr h="1120381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r>
                        <a:rPr lang="ru-RU" sz="1800" b="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(от лат. «</a:t>
                      </a:r>
                      <a:r>
                        <a:rPr lang="en-US" sz="1800" b="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Dotatio</a:t>
                      </a:r>
                      <a:r>
                        <a:rPr lang="ru-RU" sz="1800" b="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 – дар, пожертвование)</a:t>
                      </a:r>
                      <a:endParaRPr lang="ru-RU" sz="1800" b="0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i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 </a:t>
                      </a:r>
                      <a:r>
                        <a:rPr lang="ru-RU" sz="1800" b="0" i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(от лат. «</a:t>
                      </a:r>
                      <a:r>
                        <a:rPr lang="en-US" sz="1800" b="0" i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Subvenire</a:t>
                      </a:r>
                      <a:r>
                        <a:rPr lang="ru-RU" sz="1800" b="0" i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 – приходить на помощь)</a:t>
                      </a:r>
                      <a:endParaRPr lang="ru-RU" sz="1800" b="0" i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i="1" dirty="0" smtClean="0">
                          <a:solidFill>
                            <a:srgbClr val="FFFF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Субсидии </a:t>
                      </a:r>
                      <a:r>
                        <a:rPr lang="ru-RU" sz="1800" b="0" i="1" dirty="0" smtClean="0">
                          <a:solidFill>
                            <a:srgbClr val="FFFF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(от лат.</a:t>
                      </a:r>
                      <a:r>
                        <a:rPr lang="ru-RU" sz="1800" b="0" i="1" baseline="0" dirty="0" smtClean="0">
                          <a:solidFill>
                            <a:srgbClr val="FFFF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en-US" sz="1800" b="0" i="1" baseline="0" dirty="0" smtClean="0">
                          <a:solidFill>
                            <a:srgbClr val="FFFF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Subsidium</a:t>
                      </a:r>
                      <a:r>
                        <a:rPr lang="ru-RU" sz="1800" b="0" i="1" baseline="0" dirty="0" smtClean="0">
                          <a:solidFill>
                            <a:srgbClr val="FFFF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 – поддержка)</a:t>
                      </a:r>
                      <a:endParaRPr lang="ru-RU" sz="1800" b="0" i="1" dirty="0" smtClean="0">
                        <a:solidFill>
                          <a:srgbClr val="FFFF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b="0" dirty="0">
                        <a:solidFill>
                          <a:srgbClr val="FFFF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101695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Предоставляются  без определения конкретной цели их использования</a:t>
                      </a:r>
                      <a:endParaRPr lang="ru-RU" sz="1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Предоставляются</a:t>
                      </a:r>
                      <a:r>
                        <a:rPr lang="ru-RU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финансирование «переданных» другим публично-правовым образованиям полномочий</a:t>
                      </a:r>
                      <a:endParaRPr lang="ru-RU" sz="14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FF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Предоставляются на условиях</a:t>
                      </a:r>
                      <a:r>
                        <a:rPr lang="ru-RU" sz="1400" baseline="0" dirty="0" smtClean="0">
                          <a:solidFill>
                            <a:srgbClr val="FFFF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долевого софинансирования расходов других бюджетов</a:t>
                      </a:r>
                      <a:endParaRPr lang="ru-RU" sz="1400" dirty="0">
                        <a:solidFill>
                          <a:srgbClr val="FFFF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1016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</a:t>
                      </a:r>
                      <a:r>
                        <a:rPr lang="ru-RU" sz="14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даете ребенку «карманные деньги».</a:t>
                      </a:r>
                    </a:p>
                    <a:p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 даете ребенку</a:t>
                      </a:r>
                      <a:r>
                        <a:rPr lang="ru-RU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деньги и посылаете его в магазин купить продукты (по списку)</a:t>
                      </a:r>
                      <a:endParaRPr lang="ru-RU" sz="14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FF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</a:t>
                      </a:r>
                      <a:r>
                        <a:rPr lang="ru-RU" sz="1400" baseline="0" dirty="0" smtClean="0">
                          <a:solidFill>
                            <a:srgbClr val="FFFF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«добавляете» денег для того, чтобы ваш ребенок купил себе новый телефон (а остальные он накопил сам) </a:t>
                      </a:r>
                      <a:endParaRPr lang="ru-RU" sz="1400" dirty="0">
                        <a:solidFill>
                          <a:srgbClr val="FFFF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476980" y="567687"/>
            <a:ext cx="4465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</a:t>
            </a:r>
            <a:endParaRPr lang="ru-RU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309909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61372" y="185075"/>
            <a:ext cx="8270111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безвозмездных поступлений 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муниципального образования Александровский район на 2016 год</a:t>
            </a:r>
            <a:endParaRPr lang="ru-RU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3826865"/>
              </p:ext>
            </p:extLst>
          </p:nvPr>
        </p:nvGraphicFramePr>
        <p:xfrm>
          <a:off x="3385537" y="1331633"/>
          <a:ext cx="5409237" cy="169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1528"/>
                <a:gridCol w="2087709"/>
              </a:tblGrid>
              <a:tr h="291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 год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  <a:tr h="278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Дотации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108 768,0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78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36 809,7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67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Субвенции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174 679,0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57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Иные МБТ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33 789,7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49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безвозмездных поступлений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354 046,4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1839575063"/>
              </p:ext>
            </p:extLst>
          </p:nvPr>
        </p:nvGraphicFramePr>
        <p:xfrm>
          <a:off x="-1960740" y="3194612"/>
          <a:ext cx="7257326" cy="366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74863965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98511354"/>
              </p:ext>
            </p:extLst>
          </p:nvPr>
        </p:nvGraphicFramePr>
        <p:xfrm>
          <a:off x="878890" y="1580225"/>
          <a:ext cx="6849579" cy="4092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255968766"/>
      </p:ext>
    </p:extLst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Расходы бюджета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921" y="836341"/>
            <a:ext cx="8764480" cy="5839667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 бюджета - выплачиваемые из бюджета денежные средства, за исключением средств, являющихся источниками дефицита бюджета.</a:t>
            </a:r>
          </a:p>
          <a:p>
            <a:pPr algn="just">
              <a:buNone/>
            </a:pP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Формирование расходов осуществляется в соответствии с расходными обязательствами, обусловленными установленным законодательством разграничением полномочий, исполнение которых должно происходить в очередном финансовом году за счет средств соответствующих бюджетов.</a:t>
            </a:r>
          </a:p>
          <a:p>
            <a:pPr lvl="1" algn="just">
              <a:buNone/>
            </a:pP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Принципы формирования расходов бюджета:</a:t>
            </a:r>
          </a:p>
          <a:p>
            <a:pPr lvl="1" algn="just">
              <a:buFont typeface="Wingdings" pitchFamily="2" charset="2"/>
              <a:buChar char="v"/>
            </a:pP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разделам;</a:t>
            </a:r>
          </a:p>
          <a:p>
            <a:pPr lvl="1" algn="just">
              <a:buFont typeface="Wingdings" pitchFamily="2" charset="2"/>
              <a:buChar char="v"/>
            </a:pP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ведомствам;</a:t>
            </a:r>
          </a:p>
          <a:p>
            <a:pPr lvl="1" algn="just">
              <a:buFont typeface="Wingdings" pitchFamily="2" charset="2"/>
              <a:buChar char="v"/>
            </a:pP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муниципальным программам Александровского района.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44" y="3857628"/>
            <a:ext cx="8858312" cy="35719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Разделы классификации расходов бюджетов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" descr="C:\Documents and Settings\Евсеева Татьяна\Local Settings\Temporary Internet Files\Content.Word\Новый рисунок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109" y="4424131"/>
            <a:ext cx="4539377" cy="442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4" descr="C:\Documents and Settings\Евсеева Татьяна\Local Settings\Temporary Internet Files\Content.Word\Новый рисунок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4678533" y="4438834"/>
            <a:ext cx="2627790" cy="443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39487" y="4412201"/>
            <a:ext cx="1056443" cy="461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 rot="16200000">
            <a:off x="-420311" y="5548528"/>
            <a:ext cx="17577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Общегосударственные вопросы</a:t>
            </a:r>
          </a:p>
        </p:txBody>
      </p:sp>
      <p:sp>
        <p:nvSpPr>
          <p:cNvPr id="10" name="Прямоугольник 9"/>
          <p:cNvSpPr/>
          <p:nvPr/>
        </p:nvSpPr>
        <p:spPr>
          <a:xfrm rot="16200000">
            <a:off x="212930" y="5640864"/>
            <a:ext cx="17045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Национальная оборона </a:t>
            </a:r>
            <a:endParaRPr lang="ru-RU" sz="1200" dirty="0"/>
          </a:p>
        </p:txBody>
      </p:sp>
      <p:sp>
        <p:nvSpPr>
          <p:cNvPr id="13" name="Прямоугольник 12"/>
          <p:cNvSpPr/>
          <p:nvPr/>
        </p:nvSpPr>
        <p:spPr>
          <a:xfrm rot="16200000">
            <a:off x="701648" y="5350545"/>
            <a:ext cx="17844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Национальная безопасность и правоохранительная деятельность</a:t>
            </a:r>
            <a:endParaRPr lang="ru-RU" sz="1200" dirty="0"/>
          </a:p>
        </p:txBody>
      </p:sp>
      <p:sp>
        <p:nvSpPr>
          <p:cNvPr id="14" name="Прямоугольник 13"/>
          <p:cNvSpPr/>
          <p:nvPr/>
        </p:nvSpPr>
        <p:spPr>
          <a:xfrm rot="16200000">
            <a:off x="1334755" y="5457974"/>
            <a:ext cx="168676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 rot="16200000">
            <a:off x="1810798" y="5387834"/>
            <a:ext cx="174890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Жилищно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коммунальное хозяйство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 rot="16200000">
            <a:off x="2387233" y="5444657"/>
            <a:ext cx="169563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Охрана окружающей среды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 rot="16200000">
            <a:off x="2972571" y="5523673"/>
            <a:ext cx="16867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 rot="16200000">
            <a:off x="2966856" y="5550308"/>
            <a:ext cx="16690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 rot="16200000">
            <a:off x="3561111" y="5477507"/>
            <a:ext cx="16334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Культура, кинематография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 rot="16200000">
            <a:off x="4485058" y="5546752"/>
            <a:ext cx="133165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 rot="16200000">
            <a:off x="5254002" y="5481947"/>
            <a:ext cx="14825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Физическая культура и спорт </a:t>
            </a:r>
            <a:endParaRPr lang="ru-RU" sz="1200" dirty="0"/>
          </a:p>
        </p:txBody>
      </p:sp>
      <p:sp>
        <p:nvSpPr>
          <p:cNvPr id="25" name="Прямоугольник 24"/>
          <p:cNvSpPr/>
          <p:nvPr/>
        </p:nvSpPr>
        <p:spPr>
          <a:xfrm rot="16200000">
            <a:off x="6092754" y="5386953"/>
            <a:ext cx="156247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Средства массовой информации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 rot="16200000">
            <a:off x="7271864" y="5446435"/>
            <a:ext cx="14470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Межбюджетные трансферты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8283" y="160339"/>
            <a:ext cx="5770486" cy="48773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на 2016 год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4120258"/>
              </p:ext>
            </p:extLst>
          </p:nvPr>
        </p:nvGraphicFramePr>
        <p:xfrm>
          <a:off x="448322" y="825190"/>
          <a:ext cx="8528410" cy="5621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458200" cy="727429"/>
          </a:xfrm>
        </p:spPr>
        <p:txBody>
          <a:bodyPr>
            <a:normAutofit/>
          </a:bodyPr>
          <a:lstStyle/>
          <a:p>
            <a:pPr algn="ctr"/>
            <a:r>
              <a:rPr lang="ru-RU" cap="small" dirty="0" smtClean="0">
                <a:solidFill>
                  <a:srgbClr val="7030A0"/>
                </a:solidFill>
                <a:latin typeface="Times New Roman" pitchFamily="18" charset="0"/>
              </a:rPr>
              <a:t>Динамика расходов бюджета 2014-2016 годы</a:t>
            </a:r>
            <a:endParaRPr lang="ru-RU" cap="small" dirty="0">
              <a:solidFill>
                <a:srgbClr val="7030A0"/>
              </a:solidFill>
              <a:latin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18609832"/>
              </p:ext>
            </p:extLst>
          </p:nvPr>
        </p:nvGraphicFramePr>
        <p:xfrm>
          <a:off x="457200" y="1076325"/>
          <a:ext cx="8458200" cy="5049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458200" cy="744537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понятия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5" name="圆角矩形 8"/>
          <p:cNvSpPr/>
          <p:nvPr/>
        </p:nvSpPr>
        <p:spPr>
          <a:xfrm>
            <a:off x="428596" y="857232"/>
            <a:ext cx="8501122" cy="5715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Бюджет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  <a:endParaRPr lang="zh-CN" altLang="en-US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圆角矩形 9"/>
          <p:cNvSpPr/>
          <p:nvPr/>
        </p:nvSpPr>
        <p:spPr>
          <a:xfrm>
            <a:off x="428596" y="1500174"/>
            <a:ext cx="8501122" cy="50006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Доходы бюджета - денежные средства поступающие в бюджет</a:t>
            </a:r>
            <a:endParaRPr lang="zh-CN" altLang="en-US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圆角矩形 10"/>
          <p:cNvSpPr/>
          <p:nvPr/>
        </p:nvSpPr>
        <p:spPr>
          <a:xfrm>
            <a:off x="428596" y="2071678"/>
            <a:ext cx="8501122" cy="50006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Расходы бюджета - денежные средства, выплачиваемые из бюджета</a:t>
            </a:r>
            <a:endParaRPr lang="zh-CN" altLang="en-US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圆角矩形 10"/>
          <p:cNvSpPr/>
          <p:nvPr/>
        </p:nvSpPr>
        <p:spPr>
          <a:xfrm>
            <a:off x="428596" y="3357562"/>
            <a:ext cx="8501122" cy="5715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- средства, предоставляемые одним бюджетом бюджетной системы другому бюджету бюджетной системы</a:t>
            </a:r>
            <a:endParaRPr lang="zh-CN" altLang="en-US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圆角矩形 11"/>
          <p:cNvSpPr/>
          <p:nvPr/>
        </p:nvSpPr>
        <p:spPr>
          <a:xfrm>
            <a:off x="428596" y="2643182"/>
            <a:ext cx="8501122" cy="57150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Бюджетная система - совокупность федерального бюджета, бюджетов субъектов Российской Федерации, местных бюджетов и бюджетов государственных внебюджетных фондов</a:t>
            </a:r>
            <a:endParaRPr lang="zh-CN" altLang="en-US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圆角矩形 10"/>
          <p:cNvSpPr/>
          <p:nvPr/>
        </p:nvSpPr>
        <p:spPr>
          <a:xfrm>
            <a:off x="428596" y="4071942"/>
            <a:ext cx="8501122" cy="57150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Консолидированный бюджет - свод бюджетов бюджетной системы на соответствующей территории (без учета межбюджетных трансфертов между этими бюджетами)</a:t>
            </a:r>
            <a:endParaRPr lang="zh-CN" altLang="en-US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428596" y="4714884"/>
            <a:ext cx="8501122" cy="35719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Дефицит бюджета - превышение расходов бюджета над его доходами</a:t>
            </a:r>
            <a:endParaRPr lang="zh-CN" altLang="en-US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圆角矩形 10"/>
          <p:cNvSpPr/>
          <p:nvPr/>
        </p:nvSpPr>
        <p:spPr>
          <a:xfrm>
            <a:off x="428596" y="5143512"/>
            <a:ext cx="8429684" cy="4286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Профицит бюджета - превышение доходов бюджета над его расходами</a:t>
            </a:r>
            <a:endParaRPr lang="zh-CN" altLang="en-US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圆角矩形 10"/>
          <p:cNvSpPr/>
          <p:nvPr/>
        </p:nvSpPr>
        <p:spPr>
          <a:xfrm>
            <a:off x="428596" y="5643578"/>
            <a:ext cx="8429684" cy="8572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Бюджетный процесс – регламентируемая законодательством деятельность органов исполнительной власти,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и утверждению бюджетной отчетности</a:t>
            </a:r>
            <a:endParaRPr lang="zh-CN" altLang="en-US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843421" cy="52378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Расходы бюджета  Александровского района по разделам бюджетной классификации расходов в 2014-2016 годах </a:t>
            </a:r>
            <a:endParaRPr lang="ru-RU" sz="1600" dirty="0">
              <a:solidFill>
                <a:srgbClr val="FF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49291607"/>
              </p:ext>
            </p:extLst>
          </p:nvPr>
        </p:nvGraphicFramePr>
        <p:xfrm>
          <a:off x="-204185" y="623564"/>
          <a:ext cx="8238478" cy="6178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0236"/>
                <a:gridCol w="1145220"/>
                <a:gridCol w="843378"/>
                <a:gridCol w="985421"/>
                <a:gridCol w="878889"/>
                <a:gridCol w="976545"/>
                <a:gridCol w="958789"/>
              </a:tblGrid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baseline="0" dirty="0">
                          <a:latin typeface="Times New Roman" pitchFamily="18" charset="0"/>
                        </a:rPr>
                        <a:t>РАСХОДЫ</a:t>
                      </a:r>
                      <a:endParaRPr lang="ru-RU" sz="105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baseline="0" dirty="0">
                          <a:latin typeface="Times New Roman" pitchFamily="18" charset="0"/>
                        </a:rPr>
                        <a:t>2014 год </a:t>
                      </a:r>
                      <a:r>
                        <a:rPr lang="ru-RU" sz="1050" u="none" strike="noStrike" baseline="0" dirty="0" smtClean="0">
                          <a:latin typeface="Times New Roman" pitchFamily="18" charset="0"/>
                        </a:rPr>
                        <a:t>(факт</a:t>
                      </a:r>
                      <a:r>
                        <a:rPr lang="ru-RU" sz="1050" u="none" strike="noStrike" baseline="0" dirty="0">
                          <a:latin typeface="Times New Roman" pitchFamily="18" charset="0"/>
                        </a:rPr>
                        <a:t>)</a:t>
                      </a:r>
                      <a:endParaRPr lang="ru-RU" sz="105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baseline="0">
                          <a:latin typeface="Times New Roman" pitchFamily="18" charset="0"/>
                        </a:rPr>
                        <a:t>2015 год (факт)</a:t>
                      </a:r>
                      <a:endParaRPr lang="ru-RU" sz="105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baseline="0" dirty="0">
                          <a:latin typeface="Times New Roman" pitchFamily="18" charset="0"/>
                        </a:rPr>
                        <a:t>2016 год (план)</a:t>
                      </a:r>
                      <a:endParaRPr lang="ru-RU" sz="105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213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</a:rPr>
                        <a:t>сумма, тыс. рублей</a:t>
                      </a:r>
                      <a:endParaRPr lang="ru-RU" sz="1050" b="1" i="0" u="none" strike="noStrike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</a:rPr>
                        <a:t> % к общему объему расходов</a:t>
                      </a:r>
                      <a:endParaRPr lang="ru-RU" sz="1050" b="1" i="0" u="none" strike="noStrike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</a:rPr>
                        <a:t>сумма, тыс. рублей</a:t>
                      </a:r>
                      <a:endParaRPr lang="ru-RU" sz="1050" b="1" i="0" u="none" strike="noStrike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</a:rPr>
                        <a:t> % к общему объему расходов</a:t>
                      </a:r>
                      <a:endParaRPr lang="ru-RU" sz="1050" b="1" i="0" u="none" strike="noStrike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</a:rPr>
                        <a:t>сумма, тыс. рублей</a:t>
                      </a:r>
                      <a:endParaRPr lang="ru-RU" sz="1050" b="1" i="0" u="none" strike="noStrike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</a:rPr>
                        <a:t> % к общему объему расходов</a:t>
                      </a:r>
                      <a:endParaRPr lang="ru-RU" sz="1050" b="1" i="0" u="none" strike="noStrike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Общегосударственные вопросы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</a:t>
                      </a:r>
                      <a:endParaRPr lang="ru-RU" sz="1050" b="0" u="none" strike="noStrike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050" b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</a:t>
                      </a:r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28 183,10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   5,16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</a:t>
                      </a:r>
                      <a:endParaRPr lang="ru-RU" sz="1050" b="0" u="none" strike="noStrike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050" b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</a:t>
                      </a:r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32 473,20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    6,48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</a:t>
                      </a:r>
                      <a:endParaRPr lang="ru-RU" sz="1050" b="0" u="none" strike="noStrike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050" b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</a:t>
                      </a:r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35 268,30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    9,75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Национальная оборона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</a:t>
                      </a:r>
                      <a:endParaRPr lang="ru-RU" sz="1050" b="0" u="none" strike="noStrike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050" b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</a:t>
                      </a:r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1 329,10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   0,24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</a:t>
                      </a:r>
                      <a:endParaRPr lang="ru-RU" sz="1050" b="0" u="none" strike="noStrike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050" b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</a:t>
                      </a:r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1 392,70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    0,28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</a:t>
                      </a:r>
                      <a:endParaRPr lang="ru-RU" sz="1050" b="0" u="none" strike="noStrike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050" b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</a:t>
                      </a:r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1 371,60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    0,38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</a:t>
                      </a:r>
                      <a:r>
                        <a:rPr lang="ru-RU" sz="1050" b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</a:t>
                      </a:r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1 945,60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   0,36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2 049,10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    0,41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1 288,00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    0,36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2513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Национальная экономика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</a:t>
                      </a:r>
                      <a:endParaRPr lang="ru-RU" sz="1050" b="0" u="none" strike="noStrike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050" b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26 </a:t>
                      </a:r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766,20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   4,90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</a:t>
                      </a:r>
                      <a:endParaRPr lang="ru-RU" sz="1050" b="0" u="none" strike="noStrike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050" b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</a:t>
                      </a:r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16 762,50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    3,35   </a:t>
                      </a:r>
                      <a:endParaRPr lang="ru-RU" sz="1050" b="0" i="0" u="none" strike="noStrike" baseline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</a:t>
                      </a:r>
                      <a:endParaRPr lang="ru-RU" sz="1050" b="0" u="none" strike="noStrike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050" b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</a:t>
                      </a:r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21 197,10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    5,86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102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Жилищно-коммунальное хозяйство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</a:t>
                      </a:r>
                      <a:r>
                        <a:rPr lang="ru-RU" sz="1050" b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15 </a:t>
                      </a:r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435,70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   2,83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16 756,90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    3,35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17 057,70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    4,72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Охрана окружающей среды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baseline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         -     </a:t>
                      </a:r>
                      <a:endParaRPr lang="ru-RU" sz="1050" b="0" i="0" u="none" strike="noStrike" baseline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      -  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        -  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        -  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</a:t>
                      </a:r>
                      <a:endParaRPr lang="ru-RU" sz="1050" b="0" u="none" strike="noStrike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050" b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</a:t>
                      </a:r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60,00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    0,02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Образование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</a:t>
                      </a:r>
                      <a:endParaRPr lang="ru-RU" sz="1050" b="0" u="none" strike="noStrike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050" b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</a:t>
                      </a:r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284 794,10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 52,17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</a:t>
                      </a:r>
                      <a:endParaRPr lang="ru-RU" sz="1050" b="0" u="none" strike="noStrike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050" b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</a:t>
                      </a:r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305 398,40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  60,97   </a:t>
                      </a:r>
                      <a:endParaRPr lang="ru-RU" sz="1050" b="0" i="0" u="none" strike="noStrike" baseline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</a:t>
                      </a:r>
                      <a:endParaRPr lang="ru-RU" sz="1050" b="0" u="none" strike="noStrike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050" b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</a:t>
                      </a:r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226 432,00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  62,62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baseline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Культура и  кинематография</a:t>
                      </a:r>
                      <a:endParaRPr lang="ru-RU" sz="1050" b="0" i="0" u="none" strike="noStrike" baseline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</a:t>
                      </a:r>
                      <a:endParaRPr lang="ru-RU" sz="1050" b="0" u="none" strike="noStrike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050" b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</a:t>
                      </a:r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90 865,10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 16,65   </a:t>
                      </a:r>
                      <a:endParaRPr lang="ru-RU" sz="1050" b="0" i="0" u="none" strike="noStrike" baseline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</a:t>
                      </a:r>
                      <a:endParaRPr lang="ru-RU" sz="1050" b="0" u="none" strike="noStrike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050" b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</a:t>
                      </a:r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38 170,90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    7,62   </a:t>
                      </a:r>
                      <a:endParaRPr lang="ru-RU" sz="1050" b="0" i="0" u="none" strike="noStrike" baseline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</a:t>
                      </a:r>
                      <a:endParaRPr lang="ru-RU" sz="1050" b="0" u="none" strike="noStrike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050" b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</a:t>
                      </a:r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36 342,50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  10,05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baseline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Здравоохранение</a:t>
                      </a:r>
                      <a:endParaRPr lang="ru-RU" sz="1050" b="0" i="0" u="none" strike="noStrike" baseline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 </a:t>
                      </a:r>
                      <a:endParaRPr lang="ru-RU" sz="1050" b="0" u="none" strike="noStrike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050" b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</a:t>
                      </a:r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375,10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   0,07   </a:t>
                      </a:r>
                      <a:endParaRPr lang="ru-RU" sz="1050" b="0" i="0" u="none" strike="noStrike" baseline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</a:t>
                      </a:r>
                      <a:endParaRPr lang="ru-RU" sz="1050" b="0" u="none" strike="noStrike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050" b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</a:t>
                      </a:r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121,80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    0,02   </a:t>
                      </a:r>
                      <a:endParaRPr lang="ru-RU" sz="1050" b="0" i="0" u="none" strike="noStrike" baseline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</a:t>
                      </a:r>
                      <a:endParaRPr lang="ru-RU" sz="1050" b="0" u="none" strike="noStrike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050" b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</a:t>
                      </a:r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80,00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    0,02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964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Социальная политика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</a:t>
                      </a:r>
                      <a:endParaRPr lang="ru-RU" sz="1050" b="0" u="none" strike="noStrike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050" b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</a:t>
                      </a:r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50 540,00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   9,26   </a:t>
                      </a:r>
                      <a:endParaRPr lang="ru-RU" sz="1050" b="0" i="0" u="none" strike="noStrike" baseline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</a:t>
                      </a:r>
                      <a:endParaRPr lang="ru-RU" sz="1050" b="0" u="none" strike="noStrike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050" b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</a:t>
                      </a:r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47 178,90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    9,42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</a:t>
                      </a:r>
                      <a:endParaRPr lang="ru-RU" sz="1050" b="0" u="none" strike="noStrike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050" b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33 </a:t>
                      </a:r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260,00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    9,20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Физическая культура и спорт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</a:t>
                      </a:r>
                      <a:endParaRPr lang="ru-RU" sz="1050" b="0" u="none" strike="noStrike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050" b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7 </a:t>
                      </a:r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855,40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   1,44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</a:t>
                      </a:r>
                      <a:endParaRPr lang="ru-RU" sz="1050" b="0" u="none" strike="noStrike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050" b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</a:t>
                      </a:r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6 780,50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    1,35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</a:t>
                      </a:r>
                      <a:endParaRPr lang="ru-RU" sz="1050" b="0" u="none" strike="noStrike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050" b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</a:t>
                      </a:r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7 870,00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    2,18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baseline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Средства массовой информации</a:t>
                      </a:r>
                      <a:endParaRPr lang="ru-RU" sz="1050" b="0" i="0" u="none" strike="noStrike" baseline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 </a:t>
                      </a:r>
                      <a:endParaRPr lang="ru-RU" sz="1050" b="0" u="none" strike="noStrike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050" b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</a:t>
                      </a:r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300,00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   0,05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</a:t>
                      </a:r>
                      <a:endParaRPr lang="ru-RU" sz="1050" b="0" u="none" strike="noStrike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050" b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</a:t>
                      </a:r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200,00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    0,04   </a:t>
                      </a:r>
                      <a:endParaRPr lang="ru-RU" sz="1050" b="0" i="0" u="none" strike="noStrike" baseline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</a:t>
                      </a:r>
                      <a:endParaRPr lang="ru-RU" sz="1050" b="0" u="none" strike="noStrike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050" b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</a:t>
                      </a:r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200,00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    0,06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</a:t>
                      </a:r>
                      <a:r>
                        <a:rPr lang="ru-RU" sz="1050" b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37 </a:t>
                      </a:r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458,00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   6,86   </a:t>
                      </a:r>
                      <a:endParaRPr lang="ru-RU" sz="1050" b="0" i="0" u="none" strike="noStrike" baseline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34 953,00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    6,98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31 805,00   </a:t>
                      </a:r>
                      <a:endParaRPr lang="ru-RU" sz="1050" b="0" i="0" u="none" strike="noStrike" baseline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    8,80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ИТОГО РАСХОДОВ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</a:t>
                      </a:r>
                      <a:r>
                        <a:rPr lang="ru-RU" sz="1050" b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</a:t>
                      </a:r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545 847,40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100,00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502 237,90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100,26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412 232,20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          114,01   </a:t>
                      </a:r>
                      <a:endParaRPr lang="ru-RU" sz="105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такое программный бюджет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Программный бюджет </a:t>
            </a:r>
            <a:r>
              <a:rPr lang="ru-RU" sz="1600" dirty="0" smtClean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отличается от традиционного тем, что все или почти все расходы включены в программы и каждая программа своей целью прямо увязана с тем или иным стратегическим итогом деятельности ведомства.</a:t>
            </a:r>
          </a:p>
          <a:p>
            <a:pPr algn="just">
              <a:buNone/>
            </a:pP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Программное </a:t>
            </a:r>
            <a:r>
              <a:rPr lang="ru-RU" sz="1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бюджетирование</a:t>
            </a: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представляет собой методологию планирования, исполнения и контроля за исполнением бюджета, обеспечивающую взаимосвязь процесса распределения расходов с результатами от реализации программ, разрабатываемых на основе стратегических целей, с учетом приоритетов государственной политики, общественной значимости ожидаемых и конечных результатов использования бюджетных средств.</a:t>
            </a:r>
          </a:p>
          <a:p>
            <a:pPr algn="just">
              <a:buNone/>
            </a:pPr>
            <a:endParaRPr lang="ru-RU" sz="1600" dirty="0">
              <a:solidFill>
                <a:srgbClr val="17375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  <p:grpSp>
        <p:nvGrpSpPr>
          <p:cNvPr id="7" name="Группа 7"/>
          <p:cNvGrpSpPr/>
          <p:nvPr/>
        </p:nvGrpSpPr>
        <p:grpSpPr>
          <a:xfrm>
            <a:off x="714348" y="4143380"/>
            <a:ext cx="2214578" cy="1785950"/>
            <a:chOff x="828607" y="3400446"/>
            <a:chExt cx="1428800" cy="1008022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828607" y="3400446"/>
              <a:ext cx="1428800" cy="1008022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" name="Скругленный прямоугольник 4"/>
            <p:cNvSpPr/>
            <p:nvPr/>
          </p:nvSpPr>
          <p:spPr>
            <a:xfrm>
              <a:off x="877815" y="3449654"/>
              <a:ext cx="1330384" cy="909606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7150" tIns="28575" rIns="57150" bIns="28575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Осуществление бюджетных расходов посредством финансирования муниципальных программ</a:t>
              </a:r>
              <a:endParaRPr lang="ru-RU" sz="1500" kern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Группа 10"/>
          <p:cNvGrpSpPr/>
          <p:nvPr/>
        </p:nvGrpSpPr>
        <p:grpSpPr>
          <a:xfrm>
            <a:off x="3286116" y="3857628"/>
            <a:ext cx="2214578" cy="1785950"/>
            <a:chOff x="828607" y="3400446"/>
            <a:chExt cx="1428800" cy="1008022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828607" y="3400446"/>
              <a:ext cx="1428800" cy="1008022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877815" y="3449654"/>
              <a:ext cx="1330384" cy="909606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7150" tIns="28575" rIns="57150" bIns="28575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b="1" kern="12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Взаимосвязь бюджетных расходов с результатами реализации муниципальных программ</a:t>
              </a:r>
              <a:endParaRPr lang="ru-RU" sz="1500" kern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5786446" y="3500438"/>
            <a:ext cx="2286016" cy="1857388"/>
            <a:chOff x="828607" y="3400446"/>
            <a:chExt cx="1428800" cy="1008022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828607" y="3400446"/>
              <a:ext cx="1428800" cy="1008022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877815" y="3449654"/>
              <a:ext cx="1330384" cy="909606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7150" tIns="28575" rIns="57150" bIns="28575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b="1" kern="12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Повышение качества бюджетного планирования и исполнения бюджета</a:t>
              </a:r>
              <a:endParaRPr lang="ru-RU" sz="1500" kern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Стрелка вправо 16"/>
          <p:cNvSpPr/>
          <p:nvPr/>
        </p:nvSpPr>
        <p:spPr>
          <a:xfrm>
            <a:off x="2885243" y="4793942"/>
            <a:ext cx="42612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5487879" y="4369293"/>
            <a:ext cx="42612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70517" y="5983550"/>
            <a:ext cx="85403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Районный бюджет на 2016 год сформирован на основе 7 муниципальных программ Александровского района и не программных направлениях деятельности</a:t>
            </a:r>
            <a:endParaRPr lang="ru-RU" sz="1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677171" y="169902"/>
            <a:ext cx="8358246" cy="571504"/>
            <a:chOff x="0" y="127484"/>
            <a:chExt cx="4829179" cy="888030"/>
          </a:xfrm>
          <a:solidFill>
            <a:srgbClr val="FF99FF"/>
          </a:solidFill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0" y="127484"/>
              <a:ext cx="4829179" cy="888030"/>
            </a:xfrm>
            <a:prstGeom prst="roundRect">
              <a:avLst/>
            </a:prstGeom>
            <a:grpFill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9" name="Скругленный прямоугольник 4"/>
            <p:cNvSpPr/>
            <p:nvPr/>
          </p:nvSpPr>
          <p:spPr>
            <a:xfrm>
              <a:off x="43350" y="170834"/>
              <a:ext cx="4742479" cy="84467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i="1" kern="12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Сколько средств районного бюджета распределено в рамках муниципальных программ Александровского района</a:t>
              </a:r>
              <a:endParaRPr lang="ru-RU" sz="2000" b="1" i="1" kern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9"/>
          <p:cNvGrpSpPr/>
          <p:nvPr/>
        </p:nvGrpSpPr>
        <p:grpSpPr>
          <a:xfrm>
            <a:off x="2643174" y="1461866"/>
            <a:ext cx="3857652" cy="714380"/>
            <a:chOff x="0" y="127484"/>
            <a:chExt cx="4829179" cy="888030"/>
          </a:xfrm>
          <a:solidFill>
            <a:srgbClr val="FF99FF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0" y="127484"/>
              <a:ext cx="4829179" cy="888030"/>
            </a:xfrm>
            <a:prstGeom prst="round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 prst="relaxedInset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43350" y="170834"/>
              <a:ext cx="4742479" cy="844679"/>
            </a:xfrm>
            <a:prstGeom prst="rect">
              <a:avLst/>
            </a:prstGeom>
            <a:grpFill/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algn="ctr">
                <a:buNone/>
              </a:pPr>
              <a:r>
                <a:rPr lang="ru-RU" b="1" i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Всего расходы на 2016 год: 412,2 млн. рублей</a:t>
              </a:r>
              <a:endPara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" name="Группа 12"/>
          <p:cNvGrpSpPr/>
          <p:nvPr/>
        </p:nvGrpSpPr>
        <p:grpSpPr>
          <a:xfrm>
            <a:off x="1142976" y="2714620"/>
            <a:ext cx="3071834" cy="1357322"/>
            <a:chOff x="0" y="127484"/>
            <a:chExt cx="4829179" cy="888030"/>
          </a:xfrm>
          <a:solidFill>
            <a:srgbClr val="FF99FF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0" y="127484"/>
              <a:ext cx="4829179" cy="888030"/>
            </a:xfrm>
            <a:prstGeom prst="round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 prst="relaxedInset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43350" y="170834"/>
              <a:ext cx="4742479" cy="844679"/>
            </a:xfrm>
            <a:prstGeom prst="rect">
              <a:avLst/>
            </a:prstGeom>
            <a:grpFill/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algn="ctr">
                <a:buNone/>
              </a:pPr>
              <a:r>
                <a:rPr lang="ru-RU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Программные расходы по 7 муниципальным программам</a:t>
              </a:r>
              <a:r>
                <a:rPr lang="en-US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Группа 15"/>
          <p:cNvGrpSpPr/>
          <p:nvPr/>
        </p:nvGrpSpPr>
        <p:grpSpPr>
          <a:xfrm>
            <a:off x="4786314" y="2714620"/>
            <a:ext cx="3071834" cy="1357322"/>
            <a:chOff x="0" y="127484"/>
            <a:chExt cx="4829179" cy="888030"/>
          </a:xfrm>
          <a:solidFill>
            <a:srgbClr val="FF99FF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0" y="127484"/>
              <a:ext cx="4829179" cy="888030"/>
            </a:xfrm>
            <a:prstGeom prst="round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 prst="relaxedInset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18" name="Скругленный прямоугольник 4"/>
            <p:cNvSpPr/>
            <p:nvPr/>
          </p:nvSpPr>
          <p:spPr>
            <a:xfrm>
              <a:off x="43350" y="170834"/>
              <a:ext cx="4742479" cy="844679"/>
            </a:xfrm>
            <a:prstGeom prst="rect">
              <a:avLst/>
            </a:prstGeom>
            <a:grpFill/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algn="ctr">
                <a:buNone/>
              </a:pPr>
              <a:r>
                <a:rPr lang="ru-RU" b="1" i="1" dirty="0" err="1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Непрограммные</a:t>
              </a:r>
              <a:r>
                <a:rPr lang="ru-RU" b="1" i="1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расходы:</a:t>
              </a:r>
              <a:endPara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Группа 18"/>
          <p:cNvGrpSpPr/>
          <p:nvPr/>
        </p:nvGrpSpPr>
        <p:grpSpPr>
          <a:xfrm>
            <a:off x="1785918" y="4199138"/>
            <a:ext cx="1714512" cy="1145219"/>
            <a:chOff x="0" y="127484"/>
            <a:chExt cx="4829179" cy="888029"/>
          </a:xfrm>
          <a:solidFill>
            <a:srgbClr val="FF99FF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0" y="127484"/>
              <a:ext cx="4829179" cy="818183"/>
            </a:xfrm>
            <a:prstGeom prst="round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 prst="relaxedInset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21" name="Скругленный прямоугольник 4"/>
            <p:cNvSpPr/>
            <p:nvPr/>
          </p:nvSpPr>
          <p:spPr>
            <a:xfrm>
              <a:off x="43351" y="170834"/>
              <a:ext cx="4742480" cy="844679"/>
            </a:xfrm>
            <a:prstGeom prst="rect">
              <a:avLst/>
            </a:prstGeom>
            <a:grpFill/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algn="ctr">
                <a:buNone/>
              </a:pPr>
              <a:r>
                <a:rPr lang="ru-RU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374,5 млн. рублей (90,9%)</a:t>
              </a:r>
              <a:endPara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Группа 21"/>
          <p:cNvGrpSpPr/>
          <p:nvPr/>
        </p:nvGrpSpPr>
        <p:grpSpPr>
          <a:xfrm>
            <a:off x="5527744" y="4189019"/>
            <a:ext cx="1714512" cy="1075440"/>
            <a:chOff x="0" y="127484"/>
            <a:chExt cx="4829179" cy="888030"/>
          </a:xfrm>
          <a:solidFill>
            <a:srgbClr val="FF99FF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0" y="127484"/>
              <a:ext cx="4829179" cy="888030"/>
            </a:xfrm>
            <a:prstGeom prst="round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 prst="relaxedInset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24" name="Скругленный прямоугольник 4"/>
            <p:cNvSpPr/>
            <p:nvPr/>
          </p:nvSpPr>
          <p:spPr>
            <a:xfrm>
              <a:off x="43350" y="170834"/>
              <a:ext cx="4742479" cy="844679"/>
            </a:xfrm>
            <a:prstGeom prst="rect">
              <a:avLst/>
            </a:prstGeom>
            <a:grpFill/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algn="ctr">
                <a:buNone/>
              </a:pPr>
              <a:r>
                <a:rPr lang="ru-RU" b="1" i="1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37,7 млн. рублей (9,1%)</a:t>
              </a:r>
              <a:endPara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8" name="Прямая соединительная линия 27"/>
          <p:cNvCxnSpPr/>
          <p:nvPr/>
        </p:nvCxnSpPr>
        <p:spPr>
          <a:xfrm rot="5400000">
            <a:off x="4322761" y="2392355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643174" y="2500306"/>
            <a:ext cx="178595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429124" y="2500306"/>
            <a:ext cx="185738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6180149" y="2606669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2536811" y="2606669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6323025" y="4178305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>
            <a:off x="2536811" y="4178305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0"/>
            <a:ext cx="8458200" cy="707886"/>
          </a:xfrm>
          <a:prstGeom prst="rect">
            <a:avLst/>
          </a:prstGeom>
          <a:solidFill>
            <a:srgbClr val="66FFFF"/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Какие муниципальные программы действуют в</a:t>
            </a:r>
            <a:br>
              <a:rPr lang="ru-RU" sz="20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Александровском районе</a:t>
            </a:r>
            <a:endParaRPr lang="ru-RU" sz="2000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180729"/>
          <a:ext cx="8458200" cy="5069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99FF"/>
          </a:solidFill>
        </p:spPr>
        <p:txBody>
          <a:bodyPr>
            <a:normAutofit/>
          </a:bodyPr>
          <a:lstStyle/>
          <a:p>
            <a:pPr algn="ctr"/>
            <a:r>
              <a:rPr lang="ru-RU" sz="24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программных и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непрограммных</a:t>
            </a:r>
            <a:r>
              <a:rPr lang="ru-RU" sz="24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расходов бюджета в 2014 – 2016 годах</a:t>
            </a:r>
            <a:endParaRPr lang="ru-RU" sz="2400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88701881"/>
              </p:ext>
            </p:extLst>
          </p:nvPr>
        </p:nvGraphicFramePr>
        <p:xfrm>
          <a:off x="223024" y="1416205"/>
          <a:ext cx="8692376" cy="5185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24</a:t>
            </a:fld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17"/>
          <p:cNvSpPr>
            <a:spLocks noChangeArrowheads="1" noChangeShapeType="1" noTextEdit="1"/>
          </p:cNvSpPr>
          <p:nvPr/>
        </p:nvSpPr>
        <p:spPr bwMode="auto">
          <a:xfrm>
            <a:off x="2700338" y="2355732"/>
            <a:ext cx="4497387" cy="43905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hangingPunct="0"/>
            <a:r>
              <a:rPr lang="ru-RU" sz="24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808080">
                      <a:alpha val="75000"/>
                    </a:srgbClr>
                  </a:outerShdw>
                </a:effectLst>
                <a:latin typeface="Arial"/>
                <a:cs typeface="Arial"/>
              </a:rPr>
              <a:t>ДОРОЖНЫЙ ФОНД</a:t>
            </a:r>
          </a:p>
        </p:txBody>
      </p:sp>
      <p:sp>
        <p:nvSpPr>
          <p:cNvPr id="6147" name="Rectangle 30" descr="Песок"/>
          <p:cNvSpPr>
            <a:spLocks noChangeArrowheads="1"/>
          </p:cNvSpPr>
          <p:nvPr/>
        </p:nvSpPr>
        <p:spPr bwMode="auto">
          <a:xfrm>
            <a:off x="323850" y="549275"/>
            <a:ext cx="4895850" cy="647700"/>
          </a:xfrm>
          <a:prstGeom prst="rect">
            <a:avLst/>
          </a:prstGeom>
          <a:blipFill dpi="0" rotWithShape="1">
            <a:blip r:embed="rId2">
              <a:alphaModFix amt="30000"/>
            </a:blip>
            <a:srcRect/>
            <a:tile tx="0" ty="0" sx="100000" sy="100000" flip="none" algn="tl"/>
          </a:blip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6148" name="Text Box 29"/>
          <p:cNvSpPr txBox="1">
            <a:spLocks noChangeArrowheads="1"/>
          </p:cNvSpPr>
          <p:nvPr/>
        </p:nvSpPr>
        <p:spPr bwMode="auto">
          <a:xfrm>
            <a:off x="323850" y="333375"/>
            <a:ext cx="48958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ru-RU" altLang="ru-RU" sz="1600" b="1" dirty="0" smtClean="0">
              <a:solidFill>
                <a:prstClr val="black"/>
              </a:solidFill>
              <a:latin typeface="Constantia" pitchFamily="18" charset="0"/>
              <a:cs typeface="Times New Roman" pitchFamily="18" charset="0"/>
            </a:endParaRPr>
          </a:p>
          <a:p>
            <a:pPr algn="ctr"/>
            <a:r>
              <a:rPr lang="ru-RU" altLang="ru-RU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Дороги  общего пользования местного значения по  Александровскому  району</a:t>
            </a:r>
            <a:endParaRPr lang="ru-RU" altLang="ru-RU" sz="16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9" name="Rectangle 26" descr="Песок"/>
          <p:cNvSpPr>
            <a:spLocks noChangeArrowheads="1"/>
          </p:cNvSpPr>
          <p:nvPr/>
        </p:nvSpPr>
        <p:spPr bwMode="auto">
          <a:xfrm flipV="1">
            <a:off x="6948488" y="620713"/>
            <a:ext cx="1943100" cy="449262"/>
          </a:xfrm>
          <a:prstGeom prst="rect">
            <a:avLst/>
          </a:prstGeom>
          <a:blipFill dpi="0" rotWithShape="1">
            <a:blip r:embed="rId2">
              <a:alphaModFix amt="30000"/>
            </a:blip>
            <a:srcRect/>
            <a:tile tx="0" ty="0" sx="100000" sy="100000" flip="none" algn="tl"/>
          </a:blip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6150" name="Text Box 25"/>
          <p:cNvSpPr txBox="1">
            <a:spLocks noChangeArrowheads="1"/>
          </p:cNvSpPr>
          <p:nvPr/>
        </p:nvSpPr>
        <p:spPr bwMode="auto">
          <a:xfrm>
            <a:off x="7092950" y="692150"/>
            <a:ext cx="18288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186,485 км</a:t>
            </a:r>
            <a:endParaRPr lang="ru-RU" alt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1" name="AutoShape 18"/>
          <p:cNvSpPr>
            <a:spLocks noChangeArrowheads="1"/>
          </p:cNvSpPr>
          <p:nvPr/>
        </p:nvSpPr>
        <p:spPr bwMode="auto">
          <a:xfrm>
            <a:off x="2627313" y="2079958"/>
            <a:ext cx="4608512" cy="659502"/>
          </a:xfrm>
          <a:prstGeom prst="upArrowCallout">
            <a:avLst>
              <a:gd name="adj1" fmla="val 137879"/>
              <a:gd name="adj2" fmla="val 137842"/>
              <a:gd name="adj3" fmla="val 16667"/>
              <a:gd name="adj4" fmla="val 66667"/>
            </a:avLst>
          </a:prstGeom>
          <a:gradFill rotWithShape="1">
            <a:gsLst>
              <a:gs pos="0">
                <a:srgbClr val="FFCC99">
                  <a:alpha val="31998"/>
                </a:srgbClr>
              </a:gs>
              <a:gs pos="100000">
                <a:srgbClr val="FF9900">
                  <a:alpha val="65999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endParaRPr lang="ru-RU" altLang="ru-RU" sz="1200" smtClean="0">
              <a:solidFill>
                <a:prstClr val="black"/>
              </a:solidFill>
            </a:endParaRPr>
          </a:p>
        </p:txBody>
      </p:sp>
      <p:sp>
        <p:nvSpPr>
          <p:cNvPr id="40968" name="AutoShape 15"/>
          <p:cNvSpPr>
            <a:spLocks noChangeArrowheads="1"/>
          </p:cNvSpPr>
          <p:nvPr/>
        </p:nvSpPr>
        <p:spPr bwMode="auto">
          <a:xfrm>
            <a:off x="142875" y="2900362"/>
            <a:ext cx="8785225" cy="3705226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altLang="ru-RU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4174332" y="3295420"/>
            <a:ext cx="862012" cy="435998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6155" name="Text Box 8"/>
          <p:cNvSpPr txBox="1">
            <a:spLocks noChangeArrowheads="1"/>
          </p:cNvSpPr>
          <p:nvPr/>
        </p:nvSpPr>
        <p:spPr bwMode="auto">
          <a:xfrm>
            <a:off x="1257300" y="4876800"/>
            <a:ext cx="365918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6156" name="Text Box 6"/>
          <p:cNvSpPr txBox="1">
            <a:spLocks noChangeArrowheads="1"/>
          </p:cNvSpPr>
          <p:nvPr/>
        </p:nvSpPr>
        <p:spPr bwMode="auto">
          <a:xfrm>
            <a:off x="-669925" y="1628775"/>
            <a:ext cx="9001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 smtClean="0">
              <a:solidFill>
                <a:prstClr val="black"/>
              </a:solidFill>
              <a:latin typeface="Constantia" pitchFamily="18" charset="0"/>
            </a:endParaRPr>
          </a:p>
        </p:txBody>
      </p:sp>
      <p:sp>
        <p:nvSpPr>
          <p:cNvPr id="6157" name="Text Box 5"/>
          <p:cNvSpPr txBox="1">
            <a:spLocks noChangeArrowheads="1"/>
          </p:cNvSpPr>
          <p:nvPr/>
        </p:nvSpPr>
        <p:spPr bwMode="auto">
          <a:xfrm>
            <a:off x="271463" y="3718042"/>
            <a:ext cx="6463874" cy="2726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en-US" sz="800" b="1" dirty="0" smtClean="0">
              <a:solidFill>
                <a:prstClr val="black"/>
              </a:solidFill>
              <a:latin typeface="Constantia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alt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Акцизы на автомобильный бензин, прямогонный бензин, дизельное топливо, моторные масла для дизельных и карбюраторных двигателей, </a:t>
            </a:r>
          </a:p>
          <a:p>
            <a:pPr algn="just"/>
            <a:r>
              <a:rPr lang="ru-RU" alt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производимые на территории РФ </a:t>
            </a:r>
          </a:p>
          <a:p>
            <a:pPr algn="just"/>
            <a:r>
              <a:rPr lang="ru-RU" alt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Прочие безвозмездные поступления</a:t>
            </a:r>
          </a:p>
          <a:p>
            <a:pPr algn="just" eaLnBrk="0" hangingPunct="0"/>
            <a:r>
              <a:rPr lang="ru-RU" alt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Субсидия  из областного бюджета на</a:t>
            </a:r>
          </a:p>
          <a:p>
            <a:pPr algn="just" eaLnBrk="0" hangingPunct="0"/>
            <a:r>
              <a:rPr lang="ru-RU" alt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содержание и ремонт автомобильных</a:t>
            </a:r>
          </a:p>
          <a:p>
            <a:pPr algn="just" eaLnBrk="0" hangingPunct="0"/>
            <a:r>
              <a:rPr lang="ru-RU" alt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дорог общего пользования местного значения</a:t>
            </a:r>
          </a:p>
          <a:p>
            <a:pPr algn="just" eaLnBrk="0" hangingPunct="0"/>
            <a:endParaRPr lang="ru-RU" altLang="en-US" sz="1100" b="1" dirty="0" smtClean="0">
              <a:solidFill>
                <a:prstClr val="black"/>
              </a:solidFill>
              <a:latin typeface="Constantia" pitchFamily="18" charset="0"/>
            </a:endParaRPr>
          </a:p>
        </p:txBody>
      </p:sp>
      <p:sp>
        <p:nvSpPr>
          <p:cNvPr id="6158" name="Text Box 3"/>
          <p:cNvSpPr txBox="1">
            <a:spLocks noChangeArrowheads="1"/>
          </p:cNvSpPr>
          <p:nvPr/>
        </p:nvSpPr>
        <p:spPr bwMode="auto">
          <a:xfrm>
            <a:off x="-2359025" y="3284538"/>
            <a:ext cx="2359025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6159" name="Text Box 2"/>
          <p:cNvSpPr txBox="1">
            <a:spLocks noChangeArrowheads="1"/>
          </p:cNvSpPr>
          <p:nvPr/>
        </p:nvSpPr>
        <p:spPr bwMode="auto">
          <a:xfrm>
            <a:off x="323850" y="5448300"/>
            <a:ext cx="4592638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endParaRPr lang="ru-RU" altLang="ru-RU" smtClean="0">
              <a:solidFill>
                <a:prstClr val="black"/>
              </a:solidFill>
              <a:latin typeface="Constantia" pitchFamily="18" charset="0"/>
            </a:endParaRPr>
          </a:p>
        </p:txBody>
      </p:sp>
      <p:sp>
        <p:nvSpPr>
          <p:cNvPr id="6161" name="Rectangle 31"/>
          <p:cNvSpPr>
            <a:spLocks noChangeArrowheads="1"/>
          </p:cNvSpPr>
          <p:nvPr/>
        </p:nvSpPr>
        <p:spPr bwMode="auto">
          <a:xfrm>
            <a:off x="5364163" y="3473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altLang="ru-RU" smtClean="0">
              <a:solidFill>
                <a:prstClr val="black"/>
              </a:solidFill>
              <a:latin typeface="Constantia" pitchFamily="18" charset="0"/>
            </a:endParaRPr>
          </a:p>
        </p:txBody>
      </p:sp>
      <p:sp>
        <p:nvSpPr>
          <p:cNvPr id="6162" name="Rectangle 38"/>
          <p:cNvSpPr>
            <a:spLocks noChangeArrowheads="1"/>
          </p:cNvSpPr>
          <p:nvPr/>
        </p:nvSpPr>
        <p:spPr bwMode="auto">
          <a:xfrm>
            <a:off x="2322751" y="1105248"/>
            <a:ext cx="662439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ru-RU" alt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2012 года финансовое обеспечение районного дорожного хозяйства, осуществляется в рамках дорожного фонда (Решение Совета депутатов муниципального образования Александровский район от 25.04.2012 № 162)</a:t>
            </a:r>
          </a:p>
        </p:txBody>
      </p:sp>
      <p:sp>
        <p:nvSpPr>
          <p:cNvPr id="6163" name="Rectangle 39"/>
          <p:cNvSpPr>
            <a:spLocks noChangeArrowheads="1"/>
          </p:cNvSpPr>
          <p:nvPr/>
        </p:nvSpPr>
        <p:spPr bwMode="auto">
          <a:xfrm>
            <a:off x="457200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6164" name="Rectangle 40"/>
          <p:cNvSpPr>
            <a:spLocks noChangeArrowheads="1"/>
          </p:cNvSpPr>
          <p:nvPr/>
        </p:nvSpPr>
        <p:spPr bwMode="auto">
          <a:xfrm>
            <a:off x="4572000" y="8001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6165" name="Rectangle 41"/>
          <p:cNvSpPr>
            <a:spLocks noChangeArrowheads="1"/>
          </p:cNvSpPr>
          <p:nvPr/>
        </p:nvSpPr>
        <p:spPr bwMode="auto">
          <a:xfrm>
            <a:off x="4572000" y="120015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6166" name="Rectangle 44"/>
          <p:cNvSpPr>
            <a:spLocks noChangeArrowheads="1"/>
          </p:cNvSpPr>
          <p:nvPr/>
        </p:nvSpPr>
        <p:spPr bwMode="auto">
          <a:xfrm>
            <a:off x="4572000" y="1600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6167" name="Rectangle 47"/>
          <p:cNvSpPr>
            <a:spLocks noChangeArrowheads="1"/>
          </p:cNvSpPr>
          <p:nvPr/>
        </p:nvSpPr>
        <p:spPr bwMode="auto">
          <a:xfrm>
            <a:off x="0" y="3057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 smtClean="0">
              <a:solidFill>
                <a:prstClr val="black"/>
              </a:solidFill>
              <a:latin typeface="Constantia" pitchFamily="18" charset="0"/>
            </a:endParaRPr>
          </a:p>
        </p:txBody>
      </p:sp>
      <p:grpSp>
        <p:nvGrpSpPr>
          <p:cNvPr id="6168" name="Group 25"/>
          <p:cNvGrpSpPr>
            <a:grpSpLocks/>
          </p:cNvGrpSpPr>
          <p:nvPr/>
        </p:nvGrpSpPr>
        <p:grpSpPr bwMode="auto">
          <a:xfrm>
            <a:off x="188913" y="-28575"/>
            <a:ext cx="8832850" cy="515938"/>
            <a:chOff x="0" y="0"/>
            <a:chExt cx="5564" cy="334"/>
          </a:xfrm>
        </p:grpSpPr>
        <p:pic>
          <p:nvPicPr>
            <p:cNvPr id="6175" name="Скругленный прямоугольник 77"/>
            <p:cNvPicPr>
              <a:picLocks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564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76" name="Text Box 28"/>
            <p:cNvSpPr txBox="1">
              <a:spLocks noChangeArrowheads="1"/>
            </p:cNvSpPr>
            <p:nvPr/>
          </p:nvSpPr>
          <p:spPr bwMode="auto">
            <a:xfrm>
              <a:off x="52" y="39"/>
              <a:ext cx="5463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altLang="ru-RU" b="1" dirty="0" smtClean="0">
                  <a:solidFill>
                    <a:srgbClr val="C00000"/>
                  </a:solidFill>
                  <a:latin typeface="Constantia" pitchFamily="18" charset="0"/>
                </a:rPr>
                <a:t>Дорожное хозяйство</a:t>
              </a:r>
            </a:p>
          </p:txBody>
        </p:sp>
      </p:grpSp>
      <p:sp>
        <p:nvSpPr>
          <p:cNvPr id="6169" name="Text Box 5"/>
          <p:cNvSpPr txBox="1">
            <a:spLocks noChangeArrowheads="1"/>
          </p:cNvSpPr>
          <p:nvPr/>
        </p:nvSpPr>
        <p:spPr bwMode="auto">
          <a:xfrm>
            <a:off x="8731404" y="2063751"/>
            <a:ext cx="780585" cy="769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 smtClean="0">
              <a:solidFill>
                <a:prstClr val="black"/>
              </a:solidFill>
              <a:latin typeface="Constantia" pitchFamily="18" charset="0"/>
            </a:endParaRPr>
          </a:p>
        </p:txBody>
      </p:sp>
      <p:sp>
        <p:nvSpPr>
          <p:cNvPr id="6170" name="WordArt 9"/>
          <p:cNvSpPr>
            <a:spLocks noChangeArrowheads="1" noChangeShapeType="1" noTextEdit="1"/>
          </p:cNvSpPr>
          <p:nvPr/>
        </p:nvSpPr>
        <p:spPr bwMode="auto">
          <a:xfrm>
            <a:off x="2357438" y="4941888"/>
            <a:ext cx="4105275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45"/>
              </a:avLst>
            </a:prstTxWarp>
          </a:bodyPr>
          <a:lstStyle/>
          <a:p>
            <a:pPr algn="ctr" eaLnBrk="0" hangingPunct="0"/>
            <a:endParaRPr lang="ru-RU" sz="3600" kern="10" smtClean="0">
              <a:ln w="9525">
                <a:solidFill>
                  <a:srgbClr val="8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5000"/>
                  </a:srgbClr>
                </a:outerShdw>
              </a:effectLst>
              <a:latin typeface="Impact"/>
            </a:endParaRPr>
          </a:p>
        </p:txBody>
      </p:sp>
      <p:sp>
        <p:nvSpPr>
          <p:cNvPr id="6171" name="WordArt 13"/>
          <p:cNvSpPr>
            <a:spLocks noChangeArrowheads="1" noChangeShapeType="1" noTextEdit="1"/>
          </p:cNvSpPr>
          <p:nvPr/>
        </p:nvSpPr>
        <p:spPr bwMode="auto">
          <a:xfrm>
            <a:off x="3059113" y="2565400"/>
            <a:ext cx="3448050" cy="6746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hangingPunct="0"/>
            <a:endParaRPr lang="ru-RU" sz="3600" kern="10" dirty="0" smtClean="0">
              <a:ln w="9525">
                <a:solidFill>
                  <a:srgbClr val="8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5000"/>
                  </a:srgbClr>
                </a:outerShdw>
              </a:effectLst>
              <a:latin typeface="Impact"/>
            </a:endParaRPr>
          </a:p>
          <a:p>
            <a:pPr algn="ctr" eaLnBrk="0" hangingPunct="0"/>
            <a:endParaRPr lang="ru-RU" sz="3600" kern="10" dirty="0" smtClean="0">
              <a:ln w="9525">
                <a:solidFill>
                  <a:srgbClr val="8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5000"/>
                  </a:srgbClr>
                </a:outerShdw>
              </a:effectLst>
              <a:latin typeface="Impact"/>
            </a:endParaRPr>
          </a:p>
          <a:p>
            <a:pPr algn="ctr" eaLnBrk="0" hangingPunct="0"/>
            <a:r>
              <a:rPr lang="ru-RU" sz="3600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5000"/>
                    </a:srgbClr>
                  </a:outerShdw>
                </a:effectLst>
                <a:latin typeface="Impact"/>
              </a:rPr>
              <a:t>Доходы фонда</a:t>
            </a:r>
          </a:p>
        </p:txBody>
      </p:sp>
    </p:spTree>
    <p:extLst>
      <p:ext uri="{BB962C8B-B14F-4D97-AF65-F5344CB8AC3E}">
        <p14:creationId xmlns="" xmlns:p14="http://schemas.microsoft.com/office/powerpoint/2010/main" val="86938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115888" y="-387350"/>
            <a:ext cx="8832850" cy="922338"/>
            <a:chOff x="0" y="0"/>
            <a:chExt cx="5564" cy="361"/>
          </a:xfrm>
        </p:grpSpPr>
        <p:pic>
          <p:nvPicPr>
            <p:cNvPr id="7247" name="Скругленный прямоугольник 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564" cy="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48" name="Text Box 4"/>
            <p:cNvSpPr txBox="1">
              <a:spLocks noChangeArrowheads="1"/>
            </p:cNvSpPr>
            <p:nvPr/>
          </p:nvSpPr>
          <p:spPr bwMode="auto">
            <a:xfrm>
              <a:off x="40" y="0"/>
              <a:ext cx="5524" cy="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altLang="ru-RU" sz="2000" b="1" dirty="0" smtClean="0">
                  <a:solidFill>
                    <a:srgbClr val="FF0000"/>
                  </a:solidFill>
                  <a:latin typeface="Constantia" pitchFamily="18" charset="0"/>
                </a:rPr>
                <a:t>Структура муниципального долга Александровского района</a:t>
              </a:r>
            </a:p>
          </p:txBody>
        </p:sp>
      </p:grpSp>
      <p:grpSp>
        <p:nvGrpSpPr>
          <p:cNvPr id="7173" name="Group 7"/>
          <p:cNvGrpSpPr>
            <a:grpSpLocks/>
          </p:cNvGrpSpPr>
          <p:nvPr/>
        </p:nvGrpSpPr>
        <p:grpSpPr bwMode="auto">
          <a:xfrm>
            <a:off x="179388" y="4221163"/>
            <a:ext cx="3571875" cy="792162"/>
            <a:chOff x="38" y="168"/>
            <a:chExt cx="2250" cy="422"/>
          </a:xfrm>
        </p:grpSpPr>
        <p:pic>
          <p:nvPicPr>
            <p:cNvPr id="7245" name="Скругленный прямоугольник 8"/>
            <p:cNvPicPr>
              <a:picLocks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" y="168"/>
              <a:ext cx="2250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46" name="Text Box 9"/>
            <p:cNvSpPr txBox="1">
              <a:spLocks noChangeArrowheads="1"/>
            </p:cNvSpPr>
            <p:nvPr/>
          </p:nvSpPr>
          <p:spPr bwMode="auto">
            <a:xfrm>
              <a:off x="83" y="203"/>
              <a:ext cx="2151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altLang="en-US" sz="1600" b="1" dirty="0" smtClean="0">
                  <a:solidFill>
                    <a:srgbClr val="FF0000"/>
                  </a:solidFill>
                  <a:latin typeface="Constantia" pitchFamily="18" charset="0"/>
                </a:rPr>
                <a:t>Предельный объем </a:t>
              </a:r>
            </a:p>
            <a:p>
              <a:pPr algn="ctr"/>
              <a:r>
                <a:rPr lang="ru-RU" altLang="en-US" sz="1600" b="1" dirty="0" smtClean="0">
                  <a:solidFill>
                    <a:srgbClr val="FF0000"/>
                  </a:solidFill>
                  <a:latin typeface="Constantia" pitchFamily="18" charset="0"/>
                </a:rPr>
                <a:t> муниципального долга</a:t>
              </a:r>
            </a:p>
          </p:txBody>
        </p:sp>
      </p:grpSp>
      <p:grpSp>
        <p:nvGrpSpPr>
          <p:cNvPr id="7174" name="Group 10"/>
          <p:cNvGrpSpPr>
            <a:grpSpLocks/>
          </p:cNvGrpSpPr>
          <p:nvPr/>
        </p:nvGrpSpPr>
        <p:grpSpPr bwMode="auto">
          <a:xfrm>
            <a:off x="5003800" y="4292600"/>
            <a:ext cx="4321175" cy="647700"/>
            <a:chOff x="175" y="188"/>
            <a:chExt cx="2615" cy="426"/>
          </a:xfrm>
        </p:grpSpPr>
        <p:pic>
          <p:nvPicPr>
            <p:cNvPr id="7243" name="Скругленный прямоугольник 9"/>
            <p:cNvPicPr>
              <a:picLocks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" y="188"/>
              <a:ext cx="2404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44" name="Text Box 12"/>
            <p:cNvSpPr txBox="1">
              <a:spLocks noChangeArrowheads="1"/>
            </p:cNvSpPr>
            <p:nvPr/>
          </p:nvSpPr>
          <p:spPr bwMode="auto">
            <a:xfrm>
              <a:off x="221" y="188"/>
              <a:ext cx="2569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altLang="ru-RU" sz="1600" b="1" dirty="0" smtClean="0">
                  <a:solidFill>
                    <a:srgbClr val="FF0000"/>
                  </a:solidFill>
                  <a:latin typeface="Constantia" pitchFamily="18" charset="0"/>
                </a:rPr>
                <a:t>Верхний предел </a:t>
              </a:r>
            </a:p>
            <a:p>
              <a:pPr algn="ctr"/>
              <a:r>
                <a:rPr lang="ru-RU" altLang="ru-RU" sz="1600" b="1" dirty="0" smtClean="0">
                  <a:solidFill>
                    <a:srgbClr val="FF0000"/>
                  </a:solidFill>
                  <a:latin typeface="Constantia" pitchFamily="18" charset="0"/>
                </a:rPr>
                <a:t>муниципального долга</a:t>
              </a:r>
            </a:p>
          </p:txBody>
        </p:sp>
      </p:grpSp>
      <p:graphicFrame>
        <p:nvGraphicFramePr>
          <p:cNvPr id="39949" name="Group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46119636"/>
              </p:ext>
            </p:extLst>
          </p:nvPr>
        </p:nvGraphicFramePr>
        <p:xfrm>
          <a:off x="395288" y="804863"/>
          <a:ext cx="8553448" cy="3263900"/>
        </p:xfrm>
        <a:graphic>
          <a:graphicData uri="http://schemas.openxmlformats.org/drawingml/2006/table">
            <a:tbl>
              <a:tblPr/>
              <a:tblGrid>
                <a:gridCol w="571610"/>
                <a:gridCol w="4503946"/>
                <a:gridCol w="1143859"/>
                <a:gridCol w="214548"/>
                <a:gridCol w="116845"/>
                <a:gridCol w="884800"/>
                <a:gridCol w="116845"/>
                <a:gridCol w="142772"/>
                <a:gridCol w="858223"/>
              </a:tblGrid>
              <a:tr h="457345"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01.01.2015 г</a:t>
                      </a:r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</a:p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01.01.2016 г</a:t>
                      </a:r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ru-RU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01.01.2017 г</a:t>
                      </a:r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ru-RU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7750"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4C5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4C5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4C5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Кредиты, полученные от кредитных организаций</a:t>
                      </a:r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4C5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4C5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ru-RU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4C5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ru-RU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</a:tr>
              <a:tr h="457345"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4C5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4C5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4C5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кредиты, привлеченные от других бюджетов бюджетной системы</a:t>
                      </a:r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4C5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4C5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ru-RU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4C5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ru-RU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</a:tr>
              <a:tr h="277020"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4C5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4C5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4C5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Муниципальные гарантии</a:t>
                      </a:r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4C5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682,8</a:t>
                      </a:r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4C5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386,3</a:t>
                      </a:r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ru-RU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136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4C5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190,5</a:t>
                      </a:r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136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ru-RU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</a:tr>
              <a:tr h="457345">
                <a:tc>
                  <a:txBody>
                    <a:bodyPr/>
                    <a:lstStyle/>
                    <a:p>
                      <a:pPr marL="0" marR="0" lvl="0" indent="136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4C5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IV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4C5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4C5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Муниципальные ценные бумаги</a:t>
                      </a:r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4C5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4C5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ru-RU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4C5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4C5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ru-RU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4C5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ru-RU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</a:tr>
              <a:tr h="277020"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4C5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4C5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4C5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долговые обязательства</a:t>
                      </a:r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4C5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1175,2</a:t>
                      </a:r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4C5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798,2</a:t>
                      </a:r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4C5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</a:tr>
              <a:tr h="335393"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4C5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4C5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4C5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1858,0</a:t>
                      </a:r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4C5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1184,5</a:t>
                      </a:r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4C5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190,5</a:t>
                      </a:r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</a:tr>
              <a:tr h="312341"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</a:tr>
              <a:tr h="312341"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ru-RU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ru-RU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ru-RU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241" name="Object 7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562642245"/>
              </p:ext>
            </p:extLst>
          </p:nvPr>
        </p:nvGraphicFramePr>
        <p:xfrm>
          <a:off x="115887" y="5080000"/>
          <a:ext cx="2950697" cy="1406525"/>
        </p:xfrm>
        <a:graphic>
          <a:graphicData uri="http://schemas.openxmlformats.org/presentationml/2006/ole">
            <p:oleObj spid="_x0000_s1092" name="Лист" r:id="rId6" imgW="4781584" imgH="1809685" progId="Excel.Sheet.12">
              <p:embed/>
            </p:oleObj>
          </a:graphicData>
        </a:graphic>
      </p:graphicFrame>
      <p:graphicFrame>
        <p:nvGraphicFramePr>
          <p:cNvPr id="7242" name="Диаграмма 15"/>
          <p:cNvGraphicFramePr>
            <a:graphicFrameLocks/>
          </p:cNvGraphicFramePr>
          <p:nvPr/>
        </p:nvGraphicFramePr>
        <p:xfrm>
          <a:off x="5146675" y="4840288"/>
          <a:ext cx="3775075" cy="1855787"/>
        </p:xfrm>
        <a:graphic>
          <a:graphicData uri="http://schemas.openxmlformats.org/presentationml/2006/ole">
            <p:oleObj spid="_x0000_s1093" name="Диаграмма" r:id="rId7" imgW="3779848" imgH="1859441" progId="Excel.Shee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5993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27</a:t>
            </a:fld>
            <a:endParaRPr lang="ru-RU" dirty="0"/>
          </a:p>
        </p:txBody>
      </p:sp>
      <p:pic>
        <p:nvPicPr>
          <p:cNvPr id="5" name="Рисунок 4" descr="http://pnhgrp.com/lee_wilson/Wilson%20Safety/My%20Stationery/Bubbles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512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57200" y="274638"/>
            <a:ext cx="8229600" cy="93978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Открытые муниципальные информационные ресурсы</a:t>
            </a: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428736"/>
            <a:ext cx="8186738" cy="163121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Администрация Александровского района</a:t>
            </a:r>
          </a:p>
          <a:p>
            <a:pPr algn="just">
              <a:buNone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//</a:t>
            </a:r>
            <a:r>
              <a:rPr lang="en-US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aleksandrovka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/56.ru</a:t>
            </a:r>
            <a:endParaRPr lang="ru-RU" sz="20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Официальный сайт для размещения информации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 государственных и муниципальных учреждениях </a:t>
            </a:r>
          </a:p>
          <a:p>
            <a:pPr algn="just">
              <a:buNone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//bus.gov.ru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Что такое бюджет? Какие бывают бюджеты?</a:t>
            </a: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34853" y="1024240"/>
            <a:ext cx="3935393" cy="90294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b="1" cap="all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Какие бывают бюджеты?</a:t>
            </a:r>
            <a:endParaRPr lang="ru-RU" b="1" cap="all" dirty="0">
              <a:ln w="0"/>
              <a:solidFill>
                <a:schemeClr val="accent1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63118" y="2373254"/>
            <a:ext cx="3078865" cy="11223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Бюджеты публично-правовых образований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5407" y="2373255"/>
            <a:ext cx="2232248" cy="112229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Бюджеты семей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25347" y="2373254"/>
            <a:ext cx="2232248" cy="11223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Бюджеты организаций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49514" y="4321257"/>
            <a:ext cx="2376264" cy="174877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Российской Федерации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(федеральный бюджет, бюджеты государственных внебюджетных фондов РФ)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91858" y="4341843"/>
            <a:ext cx="3033489" cy="172819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убъектов Российской Федерации</a:t>
            </a:r>
          </a:p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(региональные бюджеты, бюджеты территориальных фондов обязательного медицинского страхования)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96216" y="4357319"/>
            <a:ext cx="2479747" cy="1748779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Муниципальных образований</a:t>
            </a:r>
          </a:p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 (местные бюджеты муниципальных районов, городских округов, городских и сельских поселений)</a:t>
            </a: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502552" y="3495554"/>
            <a:ext cx="3729" cy="8437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12" idx="0"/>
          </p:cNvCxnSpPr>
          <p:nvPr/>
        </p:nvCxnSpPr>
        <p:spPr>
          <a:xfrm>
            <a:off x="4502551" y="3495554"/>
            <a:ext cx="3133539" cy="8617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1637644" y="3531616"/>
            <a:ext cx="2864906" cy="825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6" idx="2"/>
            <a:endCxn id="7" idx="0"/>
          </p:cNvCxnSpPr>
          <p:nvPr/>
        </p:nvCxnSpPr>
        <p:spPr>
          <a:xfrm>
            <a:off x="4502550" y="1927186"/>
            <a:ext cx="1" cy="4460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6" idx="2"/>
            <a:endCxn id="9" idx="0"/>
          </p:cNvCxnSpPr>
          <p:nvPr/>
        </p:nvCxnSpPr>
        <p:spPr>
          <a:xfrm>
            <a:off x="4502550" y="1927186"/>
            <a:ext cx="2738921" cy="4460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6" idx="2"/>
            <a:endCxn id="8" idx="0"/>
          </p:cNvCxnSpPr>
          <p:nvPr/>
        </p:nvCxnSpPr>
        <p:spPr>
          <a:xfrm flipH="1">
            <a:off x="1671531" y="1927186"/>
            <a:ext cx="2831019" cy="4460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Скругленная прямоугольная выноска 42"/>
          <p:cNvSpPr/>
          <p:nvPr/>
        </p:nvSpPr>
        <p:spPr>
          <a:xfrm>
            <a:off x="107835" y="1539434"/>
            <a:ext cx="2392297" cy="497712"/>
          </a:xfrm>
          <a:prstGeom prst="wedgeRoundRectCallout">
            <a:avLst>
              <a:gd name="adj1" fmla="val 50709"/>
              <a:gd name="adj2" fmla="val -110115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70C0"/>
                </a:solidFill>
              </a:rPr>
              <a:t>Со старонормандского </a:t>
            </a:r>
            <a:r>
              <a:rPr lang="en-US" sz="1200" b="1" dirty="0" smtClean="0">
                <a:solidFill>
                  <a:srgbClr val="0070C0"/>
                </a:solidFill>
              </a:rPr>
              <a:t>buogette – </a:t>
            </a:r>
            <a:r>
              <a:rPr lang="ru-RU" sz="1200" b="1" dirty="0" smtClean="0">
                <a:solidFill>
                  <a:srgbClr val="0070C0"/>
                </a:solidFill>
              </a:rPr>
              <a:t>сумка, кошелек</a:t>
            </a:r>
            <a:endParaRPr lang="ru-RU" sz="1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907193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pic>
        <p:nvPicPr>
          <p:cNvPr id="5" name="Рисунок 4" descr="http://pnhgrp.com/lee_wilson/Wilson%20Safety/My%20Stationery/Bubbles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1518081" y="579941"/>
            <a:ext cx="6622742" cy="662933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Консолидированный  бюджет  Александровского  района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14282" y="3357562"/>
            <a:ext cx="2071702" cy="2000264"/>
          </a:xfrm>
          <a:prstGeom prst="ellipse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Бюджеты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сельских поселений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143636" y="3124940"/>
            <a:ext cx="2876077" cy="2875828"/>
          </a:xfrm>
          <a:prstGeom prst="ellipse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Бюджет муниципального района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14726" y="2285992"/>
            <a:ext cx="40861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Александровский сельсовет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Георгиевский сельсовет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Добринский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сельсовет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Ждановский сельсовет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Зеленорощинский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сельсовет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Каликинский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сельсовет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Марксовский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сельсовет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Новомихайловский сельсовет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Романовский сельсовет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Султакаевский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сельсовет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Тукаевский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сельсовет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Хортицкий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сельсовет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Чебоксаровский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сельсовет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Яфаровский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сельсовет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1428728" y="2571744"/>
            <a:ext cx="164307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1731146" y="2752078"/>
            <a:ext cx="1491448" cy="6924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2032986" y="3302495"/>
            <a:ext cx="1251752" cy="4527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2130641" y="3630967"/>
            <a:ext cx="843378" cy="213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1917577" y="3000652"/>
            <a:ext cx="1393794" cy="5592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2272683" y="3844031"/>
            <a:ext cx="914400" cy="2308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2246050" y="4438835"/>
            <a:ext cx="639193" cy="133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2299317" y="4145872"/>
            <a:ext cx="887766" cy="213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2210540" y="4660777"/>
            <a:ext cx="1074198" cy="53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122666" y="4814979"/>
            <a:ext cx="1011151" cy="11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095130" y="4935984"/>
            <a:ext cx="1242874" cy="2929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7" idx="5"/>
          </p:cNvCxnSpPr>
          <p:nvPr/>
        </p:nvCxnSpPr>
        <p:spPr>
          <a:xfrm rot="16200000" flipH="1">
            <a:off x="2436227" y="4611256"/>
            <a:ext cx="430384" cy="13376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1757779" y="5175682"/>
            <a:ext cx="1322772" cy="5326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1624614" y="5246703"/>
            <a:ext cx="1571347" cy="852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авая фигурная скобка 28"/>
          <p:cNvSpPr/>
          <p:nvPr/>
        </p:nvSpPr>
        <p:spPr>
          <a:xfrm rot="16200000">
            <a:off x="4074308" y="-1052657"/>
            <a:ext cx="1834435" cy="652075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357" y="178434"/>
            <a:ext cx="8362950" cy="6762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Этапы составления и утверждения бюджета муниципального образования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Александровский район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38125" y="2534098"/>
            <a:ext cx="8696325" cy="887412"/>
          </a:xfrm>
          <a:prstGeom prst="rect">
            <a:avLst/>
          </a:prstGeom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/>
            <a:r>
              <a:rPr lang="ru-RU" sz="2500" b="1" dirty="0" smtClean="0">
                <a:solidFill>
                  <a:srgbClr val="DD7E0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Нормативные правовые акты, регулирующие бюджетные правоотношения</a:t>
            </a: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 bwMode="auto">
          <a:xfrm>
            <a:off x="357186" y="3448681"/>
            <a:ext cx="8458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1793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  <a:defRPr/>
            </a:pP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Прогноз социально – экономического развития муниципального образования Александровский район</a:t>
            </a: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 bwMode="auto">
          <a:xfrm>
            <a:off x="221834" y="4097912"/>
            <a:ext cx="8458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179388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  <a:defRPr/>
            </a:pP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Основные направления</a:t>
            </a:r>
            <a:r>
              <a:rPr kumimoji="0" lang="ru-RU" sz="16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бюджетной политики</a:t>
            </a: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 bwMode="auto">
          <a:xfrm>
            <a:off x="238125" y="4931168"/>
            <a:ext cx="8458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1793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  <a:defRPr/>
            </a:pP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Муниципальные программы муниципального образования Александровский </a:t>
            </a:r>
            <a:r>
              <a:rPr lang="ru-RU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район</a:t>
            </a: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772160" y="1056641"/>
            <a:ext cx="2048949" cy="863599"/>
            <a:chOff x="0" y="603627"/>
            <a:chExt cx="2418582" cy="1041837"/>
          </a:xfrm>
          <a:scene3d>
            <a:camera prst="orthographicFront"/>
            <a:lightRig rig="flat" dir="t"/>
          </a:scene3d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0" y="603627"/>
              <a:ext cx="2418582" cy="1041837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Скругленный прямоугольник 4"/>
            <p:cNvSpPr/>
            <p:nvPr/>
          </p:nvSpPr>
          <p:spPr>
            <a:xfrm>
              <a:off x="50858" y="654485"/>
              <a:ext cx="2316866" cy="940121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31470" tIns="0" rIns="231470" bIns="0" numCol="1" spcCol="1270" anchor="ctr" anchorCtr="0">
              <a:noAutofit/>
            </a:bodyPr>
            <a:lstStyle/>
            <a:p>
              <a:pPr marL="0" marR="0" lvl="0" indent="0" algn="ctr" defTabSz="8890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entury Schoolbook"/>
                  <a:ea typeface="+mn-ea"/>
                  <a:cs typeface="+mn-cs"/>
                </a:rPr>
                <a:t>Составление проекта бюджета</a:t>
              </a:r>
              <a:endPara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/>
                <a:ea typeface="+mn-ea"/>
                <a:cs typeface="+mn-cs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3698047" y="1039356"/>
            <a:ext cx="2184593" cy="863599"/>
            <a:chOff x="0" y="2623517"/>
            <a:chExt cx="2418582" cy="1041837"/>
          </a:xfrm>
          <a:scene3d>
            <a:camera prst="orthographicFront"/>
            <a:lightRig rig="flat" dir="t"/>
          </a:scene3d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0" y="2623517"/>
              <a:ext cx="2418582" cy="1041837"/>
            </a:xfrm>
            <a:prstGeom prst="round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23" name="Скругленный прямоугольник 4"/>
            <p:cNvSpPr/>
            <p:nvPr/>
          </p:nvSpPr>
          <p:spPr>
            <a:xfrm>
              <a:off x="50858" y="2674375"/>
              <a:ext cx="2316866" cy="940121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231470" tIns="0" rIns="231470" bIns="0" numCol="1" spcCol="1270" anchor="ctr" anchorCtr="0">
              <a:noAutofit/>
            </a:bodyPr>
            <a:lstStyle/>
            <a:p>
              <a:pPr marL="0" marR="0" lvl="0" indent="0" algn="ctr" defTabSz="8890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entury Schoolbook"/>
                  <a:ea typeface="+mn-ea"/>
                  <a:cs typeface="+mn-cs"/>
                </a:rPr>
                <a:t>Рассмотрение проекта бюджета</a:t>
              </a:r>
              <a:endPara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6675119" y="1039356"/>
            <a:ext cx="2140267" cy="863599"/>
            <a:chOff x="38571" y="4629907"/>
            <a:chExt cx="2418582" cy="1041837"/>
          </a:xfrm>
          <a:scene3d>
            <a:camera prst="orthographicFront"/>
            <a:lightRig rig="flat" dir="t"/>
          </a:scene3d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38571" y="4629907"/>
              <a:ext cx="2418582" cy="1041837"/>
            </a:xfrm>
            <a:prstGeom prst="roundRect">
              <a:avLst/>
            </a:prstGeom>
            <a:gradFill rotWithShape="1">
              <a:gsLst>
                <a:gs pos="0">
                  <a:srgbClr val="AEBAD5">
                    <a:hueOff val="-277017"/>
                    <a:satOff val="-26528"/>
                    <a:lumOff val="-26667"/>
                    <a:alphaOff val="0"/>
                    <a:shade val="63000"/>
                    <a:satMod val="165000"/>
                  </a:srgbClr>
                </a:gs>
                <a:gs pos="30000">
                  <a:srgbClr val="AEBAD5">
                    <a:hueOff val="-277017"/>
                    <a:satOff val="-26528"/>
                    <a:lumOff val="-26667"/>
                    <a:alphaOff val="0"/>
                    <a:shade val="58000"/>
                    <a:satMod val="165000"/>
                  </a:srgbClr>
                </a:gs>
                <a:gs pos="75000">
                  <a:srgbClr val="AEBAD5">
                    <a:hueOff val="-277017"/>
                    <a:satOff val="-26528"/>
                    <a:lumOff val="-26667"/>
                    <a:alphaOff val="0"/>
                    <a:shade val="30000"/>
                    <a:satMod val="175000"/>
                  </a:srgbClr>
                </a:gs>
                <a:gs pos="100000">
                  <a:srgbClr val="AEBAD5">
                    <a:hueOff val="-277017"/>
                    <a:satOff val="-26528"/>
                    <a:lumOff val="-26667"/>
                    <a:alphaOff val="0"/>
                    <a:shade val="15000"/>
                    <a:satMod val="175000"/>
                  </a:srgbClr>
                </a:gs>
              </a:gsLst>
              <a:path path="circle">
                <a:fillToRect l="5000" t="100000" r="120000" b="10000"/>
              </a:path>
            </a:gradFill>
            <a:ln>
              <a:noFill/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  <a:sp3d prstMaterial="plastic">
              <a:bevelT w="120900" h="88900"/>
              <a:bevelB w="88900" h="31750" prst="angle"/>
            </a:sp3d>
          </p:spPr>
        </p:sp>
        <p:sp>
          <p:nvSpPr>
            <p:cNvPr id="27" name="Скругленный прямоугольник 4"/>
            <p:cNvSpPr/>
            <p:nvPr/>
          </p:nvSpPr>
          <p:spPr>
            <a:xfrm>
              <a:off x="89429" y="4680765"/>
              <a:ext cx="2316866" cy="940121"/>
            </a:xfrm>
            <a:prstGeom prst="rect">
              <a:avLst/>
            </a:prstGeom>
            <a:noFill/>
            <a:ln>
              <a:noFill/>
            </a:ln>
            <a:effectLst/>
            <a:sp3d/>
          </p:spPr>
          <p:txBody>
            <a:bodyPr spcFirstLastPara="0" vert="horz" wrap="square" lIns="231470" tIns="0" rIns="231470" bIns="0" numCol="1" spcCol="1270" anchor="ctr" anchorCtr="0">
              <a:noAutofit/>
            </a:bodyPr>
            <a:lstStyle/>
            <a:p>
              <a:pPr marL="0" marR="0" lvl="0" indent="0" algn="ctr" defTabSz="8890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entury Schoolbook"/>
                  <a:ea typeface="+mn-ea"/>
                  <a:cs typeface="+mn-cs"/>
                </a:rPr>
                <a:t>Утверждение проекта бюджета</a:t>
              </a:r>
              <a:endPara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endParaRPr>
            </a:p>
          </p:txBody>
        </p:sp>
      </p:grpSp>
      <p:sp>
        <p:nvSpPr>
          <p:cNvPr id="29" name="Содержимое 2"/>
          <p:cNvSpPr txBox="1">
            <a:spLocks/>
          </p:cNvSpPr>
          <p:nvPr/>
        </p:nvSpPr>
        <p:spPr bwMode="auto">
          <a:xfrm>
            <a:off x="238125" y="4564637"/>
            <a:ext cx="8458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179388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  <a:defRPr/>
            </a:pP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Основные </a:t>
            </a:r>
            <a:r>
              <a:rPr kumimoji="0" lang="ru-RU" sz="16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направления налоговой политики</a:t>
            </a: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921620" y="1471961"/>
            <a:ext cx="6579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Стрелка вправо 5"/>
          <p:cNvSpPr/>
          <p:nvPr/>
        </p:nvSpPr>
        <p:spPr>
          <a:xfrm>
            <a:off x="2921620" y="1471961"/>
            <a:ext cx="65792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5927646" y="1494820"/>
            <a:ext cx="64230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50806" y="3543791"/>
            <a:ext cx="3848100" cy="495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Расходы &gt; Доходы = ДЕФИЦИТ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953000" y="3520828"/>
            <a:ext cx="3848100" cy="5846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оходы &gt; Расходы = ПРОФИЦИТ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5748" y="4257913"/>
            <a:ext cx="4518164" cy="196062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превышении расходов над доходами принимается решение об источниках покрытия дефицита (например, использовать имеющиеся  накопления, остатки или  взять в долг)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633912" y="4257913"/>
            <a:ext cx="4300538" cy="19606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превышении доходов над расходами принимается решение как их использовать (например, накапливать резервы, остатки, погасить долг)</a:t>
            </a:r>
            <a:endParaRPr lang="ru-RU" sz="1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33375" y="522514"/>
            <a:ext cx="8601075" cy="841828"/>
          </a:xfrm>
          <a:prstGeom prst="rect">
            <a:avLst/>
          </a:prstGeom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ДОХОДЫ – РАСХОДЫ =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ДЕФИЦИТ (ПРОФИЦИТ)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20800" y="246743"/>
            <a:ext cx="6966857" cy="5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БЮДЖЕТА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доходной части бюджета муниципального образования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Александровский район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2016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31423003"/>
              </p:ext>
            </p:extLst>
          </p:nvPr>
        </p:nvGraphicFramePr>
        <p:xfrm>
          <a:off x="1" y="266219"/>
          <a:ext cx="9143999" cy="6591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6296099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Documents and Settings\Savina\Рабочий стол\Яна Савина\Савина (работа)\СЛАЙДЫ 2013\Бюджет для граждан 2016\картинки\432278_original.jpg"/>
          <p:cNvPicPr>
            <a:picLocks noChangeAspect="1" noChangeArrowheads="1"/>
          </p:cNvPicPr>
          <p:nvPr/>
        </p:nvPicPr>
        <p:blipFill>
          <a:blip r:embed="rId2" cstate="email">
            <a:lum bright="70000" contrast="-70000"/>
          </a:blip>
          <a:srcRect/>
          <a:stretch>
            <a:fillRect/>
          </a:stretch>
        </p:blipFill>
        <p:spPr bwMode="auto">
          <a:xfrm>
            <a:off x="0" y="1047750"/>
            <a:ext cx="9150938" cy="5495925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142875"/>
            <a:ext cx="8458200" cy="752475"/>
          </a:xfrm>
          <a:noFill/>
          <a:ln>
            <a:noFill/>
          </a:ln>
          <a:effectLst/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и неналоговых доходов на 2016 год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9ED5B1-A891-4EC1-A0FA-F733B810D979}" type="slidenum">
              <a:rPr lang="ru-RU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2238376"/>
            <a:ext cx="2638425" cy="942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62462" y="2352675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090987" y="3409950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86537" y="2362200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272212" y="4819650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91037" y="4752975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567362" y="1781175"/>
            <a:ext cx="84296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307" y="2481342"/>
            <a:ext cx="3044142" cy="227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2742854617"/>
              </p:ext>
            </p:extLst>
          </p:nvPr>
        </p:nvGraphicFramePr>
        <p:xfrm>
          <a:off x="1155370" y="636736"/>
          <a:ext cx="7550367" cy="5889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="" xmlns:p14="http://schemas.microsoft.com/office/powerpoint/2010/main" val="3761857545"/>
              </p:ext>
            </p:extLst>
          </p:nvPr>
        </p:nvGraphicFramePr>
        <p:xfrm>
          <a:off x="251520" y="116632"/>
          <a:ext cx="8640960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22695051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="" xmlns:p14="http://schemas.microsoft.com/office/powerpoint/2010/main" val="2620871407"/>
              </p:ext>
            </p:extLst>
          </p:nvPr>
        </p:nvGraphicFramePr>
        <p:xfrm>
          <a:off x="1134319" y="1064872"/>
          <a:ext cx="7911031" cy="5758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6381" y="1607297"/>
            <a:ext cx="581930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структуре налоговых и неналоговых доходов НДФЛ занимает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68,5%.</a:t>
            </a:r>
          </a:p>
          <a:p>
            <a:pPr algn="just"/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 отчислений НДФЛ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бюджет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Александровский район на 2016 год – 55,37%.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3701" y="458522"/>
            <a:ext cx="8571217" cy="8309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доходы физических лиц в структуре налоговых</a:t>
            </a:r>
            <a:endParaRPr lang="en-US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неналоговых доходов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590166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  <a:font script="Jpan" typeface="HGｺﾞｼｯｸM"/>
      <a:font script="Hang" typeface="HY그래픽B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ｺﾞｼｯｸM"/>
      <a:font script="Hang" typeface="HY그래픽M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8042</TotalTime>
  <Words>1988</Words>
  <Application>Microsoft Office PowerPoint</Application>
  <PresentationFormat>Экран (4:3)</PresentationFormat>
  <Paragraphs>422</Paragraphs>
  <Slides>27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Тема Office</vt:lpstr>
      <vt:lpstr>Поток</vt:lpstr>
      <vt:lpstr>1_Поток</vt:lpstr>
      <vt:lpstr>Лист</vt:lpstr>
      <vt:lpstr>Диаграмма</vt:lpstr>
      <vt:lpstr>Слайд 1</vt:lpstr>
      <vt:lpstr>Основные понятия</vt:lpstr>
      <vt:lpstr>Что такое бюджет? Какие бывают бюджеты?</vt:lpstr>
      <vt:lpstr>Слайд 4</vt:lpstr>
      <vt:lpstr>Этапы составления и утверждения бюджета муниципального образования Александровский район</vt:lpstr>
      <vt:lpstr>Слайд 6</vt:lpstr>
      <vt:lpstr>Структура доходной части бюджета муниципального образования Александровский район на 2016 год</vt:lpstr>
      <vt:lpstr>Структура налоговых и неналоговых доходов на 2016 год</vt:lpstr>
      <vt:lpstr>Слайд 9</vt:lpstr>
      <vt:lpstr>Слайд 10</vt:lpstr>
      <vt:lpstr>Слайд 11</vt:lpstr>
      <vt:lpstr>Доходы от использования имущества находящегося в государственной и муниципальной собственности</vt:lpstr>
      <vt:lpstr>Платежи при пользовании природными ресурсами</vt:lpstr>
      <vt:lpstr>Слайд 14</vt:lpstr>
      <vt:lpstr>Слайд 15</vt:lpstr>
      <vt:lpstr>Слайд 16</vt:lpstr>
      <vt:lpstr>Расходы бюджета</vt:lpstr>
      <vt:lpstr>Структура расходов бюджета на 2016 год</vt:lpstr>
      <vt:lpstr>Динамика расходов бюджета 2014-2016 годы</vt:lpstr>
      <vt:lpstr>Расходы бюджета  Александровского района по разделам бюджетной классификации расходов в 2014-2016 годах </vt:lpstr>
      <vt:lpstr>Что такое программный бюджет</vt:lpstr>
      <vt:lpstr>Слайд 22</vt:lpstr>
      <vt:lpstr>Какие муниципальные программы действуют в  Александровском районе</vt:lpstr>
      <vt:lpstr>Структура программных и непрограммных расходов бюджета в 2014 – 2016 годах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Wolf</dc:creator>
  <cp:lastModifiedBy>Admin1</cp:lastModifiedBy>
  <cp:revision>726</cp:revision>
  <dcterms:created xsi:type="dcterms:W3CDTF">2010-06-18T09:27:04Z</dcterms:created>
  <dcterms:modified xsi:type="dcterms:W3CDTF">2016-03-03T12:08:09Z</dcterms:modified>
</cp:coreProperties>
</file>