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  <p:sldMasterId id="2147484060" r:id="rId2"/>
  </p:sldMasterIdLst>
  <p:notesMasterIdLst>
    <p:notesMasterId r:id="rId47"/>
  </p:notesMasterIdLst>
  <p:sldIdLst>
    <p:sldId id="384" r:id="rId3"/>
    <p:sldId id="425" r:id="rId4"/>
    <p:sldId id="441" r:id="rId5"/>
    <p:sldId id="442" r:id="rId6"/>
    <p:sldId id="443" r:id="rId7"/>
    <p:sldId id="444" r:id="rId8"/>
    <p:sldId id="403" r:id="rId9"/>
    <p:sldId id="434" r:id="rId10"/>
    <p:sldId id="435" r:id="rId11"/>
    <p:sldId id="436" r:id="rId12"/>
    <p:sldId id="437" r:id="rId13"/>
    <p:sldId id="439" r:id="rId14"/>
    <p:sldId id="440" r:id="rId15"/>
    <p:sldId id="388" r:id="rId16"/>
    <p:sldId id="389" r:id="rId17"/>
    <p:sldId id="390" r:id="rId18"/>
    <p:sldId id="413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416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257" r:id="rId44"/>
    <p:sldId id="259" r:id="rId45"/>
    <p:sldId id="400" r:id="rId4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F757"/>
    <a:srgbClr val="0909E7"/>
    <a:srgbClr val="FF33CC"/>
    <a:srgbClr val="CC0000"/>
    <a:srgbClr val="754A3B"/>
    <a:srgbClr val="BBC62A"/>
    <a:srgbClr val="660066"/>
    <a:srgbClr val="CC0099"/>
    <a:srgbClr val="00FF00"/>
    <a:srgbClr val="9F9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9657" autoAdjust="0"/>
  </p:normalViewPr>
  <p:slideViewPr>
    <p:cSldViewPr>
      <p:cViewPr varScale="1">
        <p:scale>
          <a:sx n="114" d="100"/>
          <a:sy n="114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53603748669321E-3"/>
          <c:y val="0.20526968151036562"/>
          <c:w val="0.53946008583025029"/>
          <c:h val="0.77073149279709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8D8-4448-9FDB-3C97072D444B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38D8-4448-9FDB-3C97072D444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38D8-4448-9FDB-3C97072D444B}"/>
              </c:ext>
            </c:extLst>
          </c:dPt>
          <c:dLbls>
            <c:dLbl>
              <c:idx val="0"/>
              <c:layout>
                <c:manualLayout>
                  <c:x val="-2.8421244334314488E-2"/>
                  <c:y val="3.8292167825471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D8-4448-9FDB-3C97072D444B}"/>
                </c:ext>
              </c:extLst>
            </c:dLbl>
            <c:dLbl>
              <c:idx val="1"/>
              <c:layout>
                <c:manualLayout>
                  <c:x val="1.217041285145532E-2"/>
                  <c:y val="-4.158398987131685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8-4448-9FDB-3C97072D444B}"/>
                </c:ext>
              </c:extLst>
            </c:dLbl>
            <c:dLbl>
              <c:idx val="2"/>
              <c:layout>
                <c:manualLayout>
                  <c:x val="0.12810619495161568"/>
                  <c:y val="-0.2628669918768389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D8-4448-9FDB-3C97072D44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0.156</c:v>
                </c:pt>
                <c:pt idx="1">
                  <c:v>2.3E-2</c:v>
                </c:pt>
                <c:pt idx="2">
                  <c:v>0.82099999999999995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D8-4448-9FDB-3C97072D44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3579828292831"/>
          <c:y val="1.1737584712809806E-3"/>
          <c:w val="0.3956420171707184"/>
          <c:h val="0.85861017868827239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AC66BB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887</c:v>
                </c:pt>
                <c:pt idx="1">
                  <c:v>420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8-44C1-A427-D331BC7B55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233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8-44C1-A427-D331BC7B5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28727448"/>
        <c:axId val="228727840"/>
        <c:axId val="0"/>
      </c:bar3DChart>
      <c:catAx>
        <c:axId val="22872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28727840"/>
        <c:crosses val="autoZero"/>
        <c:auto val="1"/>
        <c:lblAlgn val="ctr"/>
        <c:lblOffset val="100"/>
        <c:noMultiLvlLbl val="0"/>
      </c:catAx>
      <c:valAx>
        <c:axId val="228727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872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7698688767212E-2"/>
          <c:y val="3.9444444444444442E-2"/>
          <c:w val="0.60202586223427434"/>
          <c:h val="0.789963035870516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99.6</c:v>
                </c:pt>
                <c:pt idx="1">
                  <c:v>99.5</c:v>
                </c:pt>
                <c:pt idx="2">
                  <c:v>99.4</c:v>
                </c:pt>
                <c:pt idx="3">
                  <c:v>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7-432A-9D39-0EEA5BEF0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0.40000000000000568</c:v>
                </c:pt>
                <c:pt idx="1">
                  <c:v>0.5</c:v>
                </c:pt>
                <c:pt idx="2">
                  <c:v>0.59999999999999432</c:v>
                </c:pt>
                <c:pt idx="3">
                  <c:v>0.59999999999999432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7-432A-9D39-0EEA5BEF0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29100464"/>
        <c:axId val="229100856"/>
        <c:axId val="230035080"/>
      </c:bar3DChart>
      <c:catAx>
        <c:axId val="22910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100856"/>
        <c:crosses val="autoZero"/>
        <c:auto val="1"/>
        <c:lblAlgn val="ctr"/>
        <c:lblOffset val="100"/>
        <c:noMultiLvlLbl val="0"/>
      </c:catAx>
      <c:valAx>
        <c:axId val="229100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9100464"/>
        <c:crosses val="autoZero"/>
        <c:crossBetween val="between"/>
      </c:valAx>
      <c:serAx>
        <c:axId val="230035080"/>
        <c:scaling>
          <c:orientation val="minMax"/>
        </c:scaling>
        <c:delete val="1"/>
        <c:axPos val="b"/>
        <c:majorTickMark val="out"/>
        <c:minorTickMark val="none"/>
        <c:tickLblPos val="nextTo"/>
        <c:crossAx val="229100856"/>
        <c:crosses val="autoZero"/>
      </c:ser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6779973951810081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b="0" dirty="0"/>
                      <a:t>261560,833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C4-42DB-97C8-462771FD01F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272852.201</c:v>
                </c:pt>
                <c:pt idx="1">
                  <c:v>342265.22486999998</c:v>
                </c:pt>
                <c:pt idx="2">
                  <c:v>352462.76150000002</c:v>
                </c:pt>
                <c:pt idx="3" formatCode="#,##0.00">
                  <c:v>261560.83300000001</c:v>
                </c:pt>
                <c:pt idx="4">
                  <c:v>234587.5</c:v>
                </c:pt>
                <c:pt idx="5">
                  <c:v>222189.7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4-42DB-97C8-462771FD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102032"/>
        <c:axId val="229102424"/>
      </c:barChart>
      <c:catAx>
        <c:axId val="22910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102424"/>
        <c:crosses val="autoZero"/>
        <c:auto val="1"/>
        <c:lblAlgn val="ctr"/>
        <c:lblOffset val="100"/>
        <c:noMultiLvlLbl val="0"/>
      </c:catAx>
      <c:valAx>
        <c:axId val="22910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102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0366492387271471"/>
          <c:w val="0.85633120181979061"/>
          <c:h val="0.692551150399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44931,393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B-4B46-BD57-16849FD4F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@</c:formatCode>
                <c:ptCount val="6"/>
                <c:pt idx="0">
                  <c:v>54369.874000000003</c:v>
                </c:pt>
                <c:pt idx="1">
                  <c:v>50138.366840000002</c:v>
                </c:pt>
                <c:pt idx="2">
                  <c:v>49149.482499999998</c:v>
                </c:pt>
                <c:pt idx="3" formatCode="#,##0.00">
                  <c:v>44931.392999999996</c:v>
                </c:pt>
                <c:pt idx="4" formatCode="#,##0.00">
                  <c:v>41099.392999999996</c:v>
                </c:pt>
                <c:pt idx="5" formatCode="#,##0.00">
                  <c:v>41099.392999999996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B-4B46-BD57-16849FD4F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661784"/>
        <c:axId val="229662176"/>
      </c:barChart>
      <c:catAx>
        <c:axId val="22966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29662176"/>
        <c:crosses val="autoZero"/>
        <c:auto val="1"/>
        <c:lblAlgn val="ctr"/>
        <c:lblOffset val="100"/>
        <c:noMultiLvlLbl val="0"/>
      </c:catAx>
      <c:valAx>
        <c:axId val="22966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2966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212461205461077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1262648154794463E-2"/>
                  <c:y val="-8.7234118477764466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1142,54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88173157180538"/>
                      <c:h val="4.99737341540916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4C-4E2E-B531-F928B1A2D1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7952.6668600000003</c:v>
                </c:pt>
                <c:pt idx="1">
                  <c:v>4453.0056500000001</c:v>
                </c:pt>
                <c:pt idx="2">
                  <c:v>1775.83</c:v>
                </c:pt>
                <c:pt idx="3">
                  <c:v>1142.54</c:v>
                </c:pt>
                <c:pt idx="4" formatCode="0.000">
                  <c:v>756.94</c:v>
                </c:pt>
                <c:pt idx="5">
                  <c:v>756.94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C-4E2E-B531-F928B1A2D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283088"/>
        <c:axId val="188283472"/>
      </c:barChart>
      <c:catAx>
        <c:axId val="18828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283472"/>
        <c:crosses val="autoZero"/>
        <c:auto val="1"/>
        <c:lblAlgn val="ctr"/>
        <c:lblOffset val="100"/>
        <c:noMultiLvlLbl val="0"/>
      </c:catAx>
      <c:valAx>
        <c:axId val="188283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ru-RU"/>
          </a:p>
        </c:txPr>
        <c:crossAx val="18828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3388818649379148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3200,3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23-4AB3-982B-BBF022A3B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3693.5253699999998</c:v>
                </c:pt>
                <c:pt idx="1">
                  <c:v>3755.5653200000002</c:v>
                </c:pt>
                <c:pt idx="2">
                  <c:v>3341.5</c:v>
                </c:pt>
                <c:pt idx="3">
                  <c:v>3200.3</c:v>
                </c:pt>
                <c:pt idx="4">
                  <c:v>2900.3</c:v>
                </c:pt>
                <c:pt idx="5">
                  <c:v>2900.3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3-4AB3-982B-BBF022A3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62960"/>
        <c:axId val="229663352"/>
      </c:barChart>
      <c:catAx>
        <c:axId val="22966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29663352"/>
        <c:crosses val="autoZero"/>
        <c:auto val="1"/>
        <c:lblAlgn val="ctr"/>
        <c:lblOffset val="100"/>
        <c:noMultiLvlLbl val="0"/>
      </c:catAx>
      <c:valAx>
        <c:axId val="229663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2966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563311444266394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9638,5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A-4184-8A3D-892DDEA432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23657.12743</c:v>
                </c:pt>
                <c:pt idx="1">
                  <c:v>16464.636490000001</c:v>
                </c:pt>
                <c:pt idx="2">
                  <c:v>23271.7</c:v>
                </c:pt>
                <c:pt idx="3">
                  <c:v>9638.5</c:v>
                </c:pt>
                <c:pt idx="4">
                  <c:v>8069.5</c:v>
                </c:pt>
                <c:pt idx="5">
                  <c:v>8819.5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A-4184-8A3D-892DDEA4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664136"/>
        <c:axId val="229664528"/>
      </c:barChart>
      <c:catAx>
        <c:axId val="22966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664528"/>
        <c:crosses val="autoZero"/>
        <c:auto val="1"/>
        <c:lblAlgn val="ctr"/>
        <c:lblOffset val="100"/>
        <c:noMultiLvlLbl val="0"/>
      </c:catAx>
      <c:valAx>
        <c:axId val="22966452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229664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7957330655008604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45927,716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6A-4986-867F-F82A6FC1C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0.0000</c:formatCode>
                <c:ptCount val="6"/>
                <c:pt idx="0">
                  <c:v>92428.275519999996</c:v>
                </c:pt>
                <c:pt idx="1">
                  <c:v>39624.949209999999</c:v>
                </c:pt>
                <c:pt idx="2">
                  <c:v>45964.87</c:v>
                </c:pt>
                <c:pt idx="3" formatCode="0.000">
                  <c:v>45927.716</c:v>
                </c:pt>
                <c:pt idx="4" formatCode="0.000">
                  <c:v>37574.815999999999</c:v>
                </c:pt>
                <c:pt idx="5" formatCode="0.000">
                  <c:v>36139.815999999999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A-4986-867F-F82A6FC1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973360"/>
        <c:axId val="230973752"/>
      </c:barChart>
      <c:catAx>
        <c:axId val="230973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0973752"/>
        <c:crosses val="autoZero"/>
        <c:auto val="1"/>
        <c:lblAlgn val="ctr"/>
        <c:lblOffset val="100"/>
        <c:noMultiLvlLbl val="0"/>
      </c:catAx>
      <c:valAx>
        <c:axId val="230973752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097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480202293081209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135,00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DE-4D3E-86DD-88C9B84B5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149.999</c:v>
                </c:pt>
                <c:pt idx="1">
                  <c:v>116.49845999999999</c:v>
                </c:pt>
                <c:pt idx="2">
                  <c:v>159</c:v>
                </c:pt>
                <c:pt idx="3">
                  <c:v>135</c:v>
                </c:pt>
                <c:pt idx="4">
                  <c:v>135</c:v>
                </c:pt>
                <c:pt idx="5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E-4D3E-86DD-88C9B84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975320"/>
        <c:axId val="230975712"/>
      </c:barChart>
      <c:catAx>
        <c:axId val="23097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0975712"/>
        <c:crosses val="autoZero"/>
        <c:auto val="1"/>
        <c:lblAlgn val="ctr"/>
        <c:lblOffset val="100"/>
        <c:noMultiLvlLbl val="0"/>
      </c:catAx>
      <c:valAx>
        <c:axId val="23097571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0975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2748500274441"/>
          <c:y val="0.13746256911443994"/>
          <c:w val="0.8117004044929625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320,3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C63-4587-B2A9-897B0C2B7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0</c:v>
                </c:pt>
                <c:pt idx="1">
                  <c:v>570.86400000000003</c:v>
                </c:pt>
                <c:pt idx="2">
                  <c:v>513.5</c:v>
                </c:pt>
                <c:pt idx="3">
                  <c:v>320.3</c:v>
                </c:pt>
                <c:pt idx="4">
                  <c:v>175</c:v>
                </c:pt>
                <c:pt idx="5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3-4587-B2A9-897B0C2B7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976496"/>
        <c:axId val="231022128"/>
      </c:barChart>
      <c:catAx>
        <c:axId val="23097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1022128"/>
        <c:crosses val="autoZero"/>
        <c:auto val="1"/>
        <c:lblAlgn val="ctr"/>
        <c:lblOffset val="100"/>
        <c:noMultiLvlLbl val="0"/>
      </c:catAx>
      <c:valAx>
        <c:axId val="23102212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0976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53490271415052E-3"/>
          <c:y val="0.15797781727956153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EC3-40DC-BBE1-D9D4B4B4D6EE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DEC3-40DC-BBE1-D9D4B4B4D6E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DEC3-40DC-BBE1-D9D4B4B4D6EE}"/>
              </c:ext>
            </c:extLst>
          </c:dPt>
          <c:dLbls>
            <c:dLbl>
              <c:idx val="0"/>
              <c:layout>
                <c:manualLayout>
                  <c:x val="-9.03618733720946E-2"/>
                  <c:y val="-4.63570532979471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3-40DC-BBE1-D9D4B4B4D6EE}"/>
                </c:ext>
              </c:extLst>
            </c:dLbl>
            <c:dLbl>
              <c:idx val="1"/>
              <c:layout>
                <c:manualLayout>
                  <c:x val="-1.7996236749708586E-2"/>
                  <c:y val="1.39211173391772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3-40DC-BBE1-D9D4B4B4D6EE}"/>
                </c:ext>
              </c:extLst>
            </c:dLbl>
            <c:dLbl>
              <c:idx val="2"/>
              <c:layout>
                <c:manualLayout>
                  <c:x val="8.0487728602775019E-2"/>
                  <c:y val="-0.239796142344481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3-40DC-BBE1-D9D4B4B4D6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0.17699999999999999</c:v>
                </c:pt>
                <c:pt idx="1">
                  <c:v>2.4E-2</c:v>
                </c:pt>
                <c:pt idx="2">
                  <c:v>0.79900000000000004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C3-40DC-BBE1-D9D4B4B4D6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054729971147713"/>
          <c:y val="3.7205134253506252E-2"/>
          <c:w val="0.395908032176083"/>
          <c:h val="0.93496495064526397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0585661215186732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788900582350291E-2"/>
                  <c:y val="-2.719008399709482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57046,507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25856198632798"/>
                      <c:h val="0.148451044455870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1F-4ECE-BA28-CCBFAD03D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0</c:v>
                </c:pt>
                <c:pt idx="1">
                  <c:v>73190.035650000005</c:v>
                </c:pt>
                <c:pt idx="2">
                  <c:v>59000.1</c:v>
                </c:pt>
                <c:pt idx="3">
                  <c:v>57046.506999999998</c:v>
                </c:pt>
                <c:pt idx="4">
                  <c:v>36521.339999999997</c:v>
                </c:pt>
                <c:pt idx="5">
                  <c:v>39413.94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ECE-BA28-CCBFAD03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022912"/>
        <c:axId val="231023304"/>
      </c:barChart>
      <c:catAx>
        <c:axId val="2310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1023304"/>
        <c:crosses val="autoZero"/>
        <c:auto val="1"/>
        <c:lblAlgn val="ctr"/>
        <c:lblOffset val="100"/>
        <c:noMultiLvlLbl val="0"/>
      </c:catAx>
      <c:valAx>
        <c:axId val="231023304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310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24100</c:v>
                </c:pt>
                <c:pt idx="1">
                  <c:v>30432</c:v>
                </c:pt>
                <c:pt idx="2">
                  <c:v>24120</c:v>
                </c:pt>
                <c:pt idx="3">
                  <c:v>24436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2020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25667</c:v>
                </c:pt>
                <c:pt idx="1">
                  <c:v>32304.02</c:v>
                </c:pt>
                <c:pt idx="2">
                  <c:v>25667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27104.35</c:v>
                </c:pt>
                <c:pt idx="1">
                  <c:v>34113.300000000003</c:v>
                </c:pt>
                <c:pt idx="2">
                  <c:v>27104.35</c:v>
                </c:pt>
                <c:pt idx="3">
                  <c:v>27455.5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163243536"/>
        <c:axId val="163243928"/>
      </c:barChart>
      <c:catAx>
        <c:axId val="16324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43928"/>
        <c:crosses val="autoZero"/>
        <c:auto val="1"/>
        <c:lblAlgn val="ctr"/>
        <c:lblOffset val="100"/>
        <c:noMultiLvlLbl val="0"/>
      </c:catAx>
      <c:valAx>
        <c:axId val="1632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43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79600024164434"/>
          <c:y val="0.40434864147812666"/>
          <c:w val="0.15915569168872187"/>
          <c:h val="0.262666601960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30320</c:v>
                </c:pt>
                <c:pt idx="1">
                  <c:v>30479</c:v>
                </c:pt>
                <c:pt idx="2">
                  <c:v>30496</c:v>
                </c:pt>
                <c:pt idx="3">
                  <c:v>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оценка 2020 год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32304.02</c:v>
                </c:pt>
                <c:pt idx="1">
                  <c:v>32304.02</c:v>
                </c:pt>
                <c:pt idx="2">
                  <c:v>32304.02</c:v>
                </c:pt>
                <c:pt idx="3">
                  <c:v>32304.02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2021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34113.300000000003</c:v>
                </c:pt>
                <c:pt idx="1">
                  <c:v>34113.300000000003</c:v>
                </c:pt>
                <c:pt idx="2">
                  <c:v>34113.300000000003</c:v>
                </c:pt>
                <c:pt idx="3">
                  <c:v>34113.300000000003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5-433E-A64A-787437FE12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4335576"/>
        <c:axId val="162618648"/>
      </c:barChart>
      <c:catAx>
        <c:axId val="8433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18648"/>
        <c:crosses val="autoZero"/>
        <c:auto val="1"/>
        <c:lblAlgn val="ctr"/>
        <c:lblOffset val="100"/>
        <c:noMultiLvlLbl val="0"/>
      </c:catAx>
      <c:valAx>
        <c:axId val="162618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84335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9046381287628"/>
          <c:y val="0.93389308595341258"/>
          <c:w val="0.8101384692608472"/>
          <c:h val="5.36549642632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53490271415052E-3"/>
          <c:y val="0.15797781727956153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47C-4A32-A3EE-007CD8313C0C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C47C-4A32-A3EE-007CD8313C0C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C47C-4A32-A3EE-007CD8313C0C}"/>
              </c:ext>
            </c:extLst>
          </c:dPt>
          <c:dLbls>
            <c:dLbl>
              <c:idx val="0"/>
              <c:layout>
                <c:manualLayout>
                  <c:x val="-0.1074537037037037"/>
                  <c:y val="4.02206026561675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7C-4A32-A3EE-007CD8313C0C}"/>
                </c:ext>
              </c:extLst>
            </c:dLbl>
            <c:dLbl>
              <c:idx val="1"/>
              <c:layout>
                <c:manualLayout>
                  <c:x val="-9.6970899470899558E-3"/>
                  <c:y val="-0.163553156388342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7C-4A32-A3EE-007CD8313C0C}"/>
                </c:ext>
              </c:extLst>
            </c:dLbl>
            <c:dLbl>
              <c:idx val="2"/>
              <c:layout>
                <c:manualLayout>
                  <c:x val="0.10237662718326809"/>
                  <c:y val="-0.143158586038322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7C-4A32-A3EE-007CD8313C0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0.224</c:v>
                </c:pt>
                <c:pt idx="1">
                  <c:v>2.9000000000000001E-2</c:v>
                </c:pt>
                <c:pt idx="2">
                  <c:v>0.747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7C-4A32-A3EE-007CD8313C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55515510021208"/>
          <c:y val="2.2337795800466652E-2"/>
          <c:w val="0.37464566590672038"/>
          <c:h val="0.93496495064526397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476107355592992"/>
          <c:w val="0.53946008583025029"/>
          <c:h val="0.77073149279710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FF9900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561-48A7-AFDE-7538AE93852E}"/>
              </c:ext>
            </c:extLst>
          </c:dPt>
          <c:dPt>
            <c:idx val="1"/>
            <c:bubble3D val="0"/>
            <c:spPr>
              <a:solidFill>
                <a:srgbClr val="8BF22E"/>
              </a:solidFill>
              <a:ln>
                <a:solidFill>
                  <a:srgbClr val="008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4561-48A7-AFDE-7538AE93852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4561-48A7-AFDE-7538AE93852E}"/>
              </c:ext>
            </c:extLst>
          </c:dPt>
          <c:dLbls>
            <c:dLbl>
              <c:idx val="0"/>
              <c:layout>
                <c:manualLayout>
                  <c:x val="-0.13747420839766394"/>
                  <c:y val="3.9673253897715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61-48A7-AFDE-7538AE93852E}"/>
                </c:ext>
              </c:extLst>
            </c:dLbl>
            <c:dLbl>
              <c:idx val="1"/>
              <c:layout>
                <c:manualLayout>
                  <c:x val="-5.3720469551002313E-2"/>
                  <c:y val="5.31103649313255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61-48A7-AFDE-7538AE93852E}"/>
                </c:ext>
              </c:extLst>
            </c:dLbl>
            <c:dLbl>
              <c:idx val="2"/>
              <c:layout>
                <c:manualLayout>
                  <c:x val="0.11494021323788406"/>
                  <c:y val="-0.199739959448950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61-48A7-AFDE-7538AE9385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0.249</c:v>
                </c:pt>
                <c:pt idx="1">
                  <c:v>3.1E-2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61-48A7-AFDE-7538AE93852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29521126435814"/>
          <c:y val="2.2337795800466652E-2"/>
          <c:w val="0.39490542093138897"/>
          <c:h val="0.93979308033286513"/>
        </c:manualLayout>
      </c:layout>
      <c:overlay val="0"/>
    </c:legend>
    <c:plotVisOnly val="1"/>
    <c:dispBlanksAs val="zero"/>
    <c:showDLblsOverMax val="0"/>
  </c:chart>
  <c:spPr>
    <a:noFill/>
    <a:ln w="6350" cap="flat" cmpd="sng" algn="ctr">
      <a:solidFill>
        <a:srgbClr val="B13F9A">
          <a:lumMod val="75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75474.5</c:v>
                </c:pt>
                <c:pt idx="1">
                  <c:v>75205.399999999994</c:v>
                </c:pt>
                <c:pt idx="2">
                  <c:v>82533.2</c:v>
                </c:pt>
                <c:pt idx="3">
                  <c:v>90255.8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0-4DCB-8AB8-B6F1A5D50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1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521219864459526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E0-4DCB-8AB8-B6F1A5D5049C}"/>
                </c:ext>
              </c:extLst>
            </c:dLbl>
            <c:dLbl>
              <c:idx val="1"/>
              <c:layout>
                <c:manualLayout>
                  <c:x val="2.3201010072954949E-2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E0-4DCB-8AB8-B6F1A5D5049C}"/>
                </c:ext>
              </c:extLst>
            </c:dLbl>
            <c:dLbl>
              <c:idx val="2"/>
              <c:layout>
                <c:manualLayout>
                  <c:x val="2.9079986482983409E-2"/>
                  <c:y val="-8.39886837970384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E0-4DCB-8AB8-B6F1A5D5049C}"/>
                </c:ext>
              </c:extLst>
            </c:dLbl>
            <c:dLbl>
              <c:idx val="3"/>
              <c:layout>
                <c:manualLayout>
                  <c:x val="2.8135068325741586E-2"/>
                  <c:y val="-4.1992688643060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E0-4DCB-8AB8-B6F1A5D50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10864.6</c:v>
                </c:pt>
                <c:pt idx="1">
                  <c:v>10500.6</c:v>
                </c:pt>
                <c:pt idx="2">
                  <c:v>10785.6</c:v>
                </c:pt>
                <c:pt idx="3">
                  <c:v>11079.3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0-4DCB-8AB8-B6F1A5D504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2000"/>
                    <a:satMod val="170000"/>
                  </a:schemeClr>
                </a:gs>
                <a:gs pos="15000">
                  <a:schemeClr val="accent5">
                    <a:tint val="92000"/>
                    <a:shade val="99000"/>
                    <a:satMod val="170000"/>
                  </a:schemeClr>
                </a:gs>
                <a:gs pos="62000">
                  <a:schemeClr val="accent5">
                    <a:tint val="96000"/>
                    <a:shade val="80000"/>
                    <a:satMod val="170000"/>
                  </a:schemeClr>
                </a:gs>
                <a:gs pos="97000">
                  <a:schemeClr val="accent5">
                    <a:tint val="98000"/>
                    <a:shade val="63000"/>
                    <a:satMod val="170000"/>
                  </a:schemeClr>
                </a:gs>
                <a:gs pos="100000">
                  <a:schemeClr val="accent5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5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1.679707545722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E0-4DCB-8AB8-B6F1A5D5049C}"/>
                </c:ext>
              </c:extLst>
            </c:dLbl>
            <c:dLbl>
              <c:idx val="1"/>
              <c:layout>
                <c:manualLayout>
                  <c:x val="-3.149575642388948E-3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E0-4DCB-8AB8-B6F1A5D5049C}"/>
                </c:ext>
              </c:extLst>
            </c:dLbl>
            <c:dLbl>
              <c:idx val="2"/>
              <c:layout>
                <c:manualLayout>
                  <c:x val="3.1494516482295674E-3"/>
                  <c:y val="-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E0-4DCB-8AB8-B6F1A5D5049C}"/>
                </c:ext>
              </c:extLst>
            </c:dLbl>
            <c:dLbl>
              <c:idx val="3"/>
              <c:layout>
                <c:manualLayout>
                  <c:x val="1.5747258241148982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E0-4DCB-8AB8-B6F1A5D50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396938.1</c:v>
                </c:pt>
                <c:pt idx="1">
                  <c:v>340310.2</c:v>
                </c:pt>
                <c:pt idx="2">
                  <c:v>274819.09999999998</c:v>
                </c:pt>
                <c:pt idx="3">
                  <c:v>261197.6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E0-4DCB-8AB8-B6F1A5D504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23596720"/>
        <c:axId val="223597112"/>
        <c:axId val="0"/>
      </c:bar3DChart>
      <c:catAx>
        <c:axId val="22359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23597112"/>
        <c:crosses val="autoZero"/>
        <c:auto val="1"/>
        <c:lblAlgn val="ctr"/>
        <c:lblOffset val="100"/>
        <c:noMultiLvlLbl val="0"/>
      </c:catAx>
      <c:valAx>
        <c:axId val="223597112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223596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154342.29999999999</c:v>
                </c:pt>
                <c:pt idx="1">
                  <c:v>121981</c:v>
                </c:pt>
                <c:pt idx="2">
                  <c:v>74724</c:v>
                </c:pt>
                <c:pt idx="3">
                  <c:v>74627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D49B-4831-AC49-7951561049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4.7241774723443429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9B-4831-AC49-79515610493B}"/>
                </c:ext>
              </c:extLst>
            </c:dLbl>
            <c:dLbl>
              <c:idx val="3"/>
              <c:layout>
                <c:manualLayout>
                  <c:x val="6.2989032964591305E-3"/>
                  <c:y val="2.5560767000123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B-4831-AC49-7951561049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28318.799999999999</c:v>
                </c:pt>
                <c:pt idx="1">
                  <c:v>3559.3</c:v>
                </c:pt>
                <c:pt idx="2">
                  <c:v>907.8</c:v>
                </c:pt>
                <c:pt idx="3">
                  <c:v>907.8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D49B-4831-AC49-79515610493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2">
                  <a:shade val="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177784.3</c:v>
                </c:pt>
                <c:pt idx="1">
                  <c:v>175815</c:v>
                </c:pt>
                <c:pt idx="2">
                  <c:v>160232.4</c:v>
                </c:pt>
                <c:pt idx="3">
                  <c:v>159015.70000000001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D49B-4831-AC49-79515610493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(уточненный план)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36492.6</c:v>
                </c:pt>
                <c:pt idx="1">
                  <c:v>38954.9</c:v>
                </c:pt>
                <c:pt idx="2">
                  <c:v>38954.9</c:v>
                </c:pt>
                <c:pt idx="3">
                  <c:v>26647.1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9B-4831-AC49-795156104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3599464"/>
        <c:axId val="187359808"/>
        <c:axId val="0"/>
      </c:bar3DChart>
      <c:catAx>
        <c:axId val="22359946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187359808"/>
        <c:crosses val="autoZero"/>
        <c:auto val="0"/>
        <c:lblAlgn val="ctr"/>
        <c:lblOffset val="100"/>
        <c:noMultiLvlLbl val="0"/>
      </c:catAx>
      <c:valAx>
        <c:axId val="18735980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  <c:crossAx val="223599464"/>
        <c:crosses val="autoZero"/>
        <c:crossBetween val="between"/>
      </c:valAx>
      <c:spPr>
        <a:noFill/>
        <a:ln cmpd="sng"/>
      </c:spPr>
    </c:plotArea>
    <c:legend>
      <c:legendPos val="b"/>
      <c:overlay val="0"/>
      <c:spPr>
        <a:ln>
          <a:noFill/>
        </a:ln>
      </c:spPr>
      <c:txPr>
        <a:bodyPr/>
        <a:lstStyle/>
        <a:p>
          <a:pPr>
            <a:defRPr sz="1600" b="0">
              <a:solidFill>
                <a:schemeClr val="tx1">
                  <a:lumMod val="95000"/>
                  <a:lumOff val="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6759484024422E-2"/>
          <c:y val="0"/>
          <c:w val="0.67567153767941868"/>
          <c:h val="0.97487195314294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9.0424115976220951E-2"/>
                  <c:y val="-5.2382601372707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C3-496C-9166-A07229937E6D}"/>
                </c:ext>
              </c:extLst>
            </c:dLbl>
            <c:dLbl>
              <c:idx val="1"/>
              <c:layout>
                <c:manualLayout>
                  <c:x val="-6.5969640740416641E-2"/>
                  <c:y val="-8.65451674853428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C3-496C-9166-A07229937E6D}"/>
                </c:ext>
              </c:extLst>
            </c:dLbl>
            <c:dLbl>
              <c:idx val="2"/>
              <c:layout>
                <c:manualLayout>
                  <c:x val="1.7501441801849225E-2"/>
                  <c:y val="-7.97126542628157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3-496C-9166-A07229937E6D}"/>
                </c:ext>
              </c:extLst>
            </c:dLbl>
            <c:dLbl>
              <c:idx val="3"/>
              <c:layout>
                <c:manualLayout>
                  <c:x val="-4.4614895931879431E-3"/>
                  <c:y val="-4.09950793351623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3-496C-9166-A07229937E6D}"/>
                </c:ext>
              </c:extLst>
            </c:dLbl>
            <c:dLbl>
              <c:idx val="4"/>
              <c:layout>
                <c:manualLayout>
                  <c:x val="1.166762786789948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C3-496C-9166-A07229937E6D}"/>
                </c:ext>
              </c:extLst>
            </c:dLbl>
            <c:dLbl>
              <c:idx val="5"/>
              <c:layout>
                <c:manualLayout>
                  <c:x val="-0.10938401126155767"/>
                  <c:y val="-0.26874552008606467"/>
                </c:manualLayout>
              </c:layout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Times New Roman" pitchFamily="18" charset="0"/>
                      </a:rPr>
                      <a:t>339 652,9</a:t>
                    </a:r>
                    <a:endParaRPr lang="en-US" sz="105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C3-496C-9166-A07229937E6D}"/>
                </c:ext>
              </c:extLst>
            </c:dLbl>
            <c:dLbl>
              <c:idx val="6"/>
              <c:layout>
                <c:manualLayout>
                  <c:x val="1.4584534834874356E-3"/>
                  <c:y val="-2.04975396675811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C3-496C-9166-A07229937E6D}"/>
                </c:ext>
              </c:extLst>
            </c:dLbl>
            <c:dLbl>
              <c:idx val="7"/>
              <c:layout>
                <c:manualLayout>
                  <c:x val="-8.750720900924611E-3"/>
                  <c:y val="-2.50525484825992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C3-496C-9166-A07229937E6D}"/>
                </c:ext>
              </c:extLst>
            </c:dLbl>
            <c:dLbl>
              <c:idx val="9"/>
              <c:layout>
                <c:manualLayout>
                  <c:x val="4.3753604504623064E-3"/>
                  <c:y val="-3.6440070520144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C3-496C-9166-A07229937E6D}"/>
                </c:ext>
              </c:extLst>
            </c:dLbl>
            <c:dLbl>
              <c:idx val="10"/>
              <c:layout>
                <c:manualLayout>
                  <c:x val="5.833813933949742E-2"/>
                  <c:y val="-5.92151145952345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C3-496C-9166-A07229937E6D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C3-496C-9166-A07229937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_(* #,##0.00_);_(* \(#,##0.00\);_(* "-"??_);_(@_)</c:formatCode>
                <c:ptCount val="11"/>
                <c:pt idx="0">
                  <c:v>59244.3</c:v>
                </c:pt>
                <c:pt idx="1">
                  <c:v>1733.3</c:v>
                </c:pt>
                <c:pt idx="2">
                  <c:v>2560.3000000000002</c:v>
                </c:pt>
                <c:pt idx="3">
                  <c:v>5735.2</c:v>
                </c:pt>
                <c:pt idx="4">
                  <c:v>1454.2</c:v>
                </c:pt>
                <c:pt idx="5">
                  <c:v>248387.9</c:v>
                </c:pt>
                <c:pt idx="6">
                  <c:v>44896.4</c:v>
                </c:pt>
                <c:pt idx="7">
                  <c:v>20780.7</c:v>
                </c:pt>
                <c:pt idx="8">
                  <c:v>620</c:v>
                </c:pt>
                <c:pt idx="9">
                  <c:v>200</c:v>
                </c:pt>
                <c:pt idx="10">
                  <c:v>40380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0C3-496C-9166-A07229937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71879856965906874"/>
          <c:y val="0"/>
          <c:w val="0.26769706979469338"/>
          <c:h val="0.98455834078602844"/>
        </c:manualLayout>
      </c:layout>
      <c:overlay val="0"/>
      <c:spPr>
        <a:noFill/>
      </c:spPr>
      <c:txPr>
        <a:bodyPr/>
        <a:lstStyle/>
        <a:p>
          <a:pPr>
            <a:defRPr sz="1000" kern="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318467789081266E-2"/>
          <c:y val="2.7792762430918952E-2"/>
          <c:w val="0.61927518314135055"/>
          <c:h val="0.77770810396658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12.3</c:v>
                </c:pt>
                <c:pt idx="1">
                  <c:v>13.9</c:v>
                </c:pt>
                <c:pt idx="2">
                  <c:v>12.6</c:v>
                </c:pt>
                <c:pt idx="3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C-4336-A44A-BE9E3ECC36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0.3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C-4336-A44A-BE9E3ECC36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FC-4336-A44A-BE9E3ECC36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2.1</c:v>
                </c:pt>
                <c:pt idx="1">
                  <c:v>1.4</c:v>
                </c:pt>
                <c:pt idx="2">
                  <c:v>1.4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FC-4336-A44A-BE9E3ECC364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</c:v>
                </c:pt>
                <c:pt idx="1">
                  <c:v>0.3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C-4336-A44A-BE9E3ECC364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57.8</c:v>
                </c:pt>
                <c:pt idx="1">
                  <c:v>58.3</c:v>
                </c:pt>
                <c:pt idx="2">
                  <c:v>60.1</c:v>
                </c:pt>
                <c:pt idx="3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FC-4336-A44A-BE9E3ECC364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12.2</c:v>
                </c:pt>
                <c:pt idx="1">
                  <c:v>10.5</c:v>
                </c:pt>
                <c:pt idx="2">
                  <c:v>11.1</c:v>
                </c:pt>
                <c:pt idx="3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FC-4336-A44A-BE9E3ECC364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FC-4336-A44A-BE9E3ECC364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4.9000000000000004</c:v>
                </c:pt>
                <c:pt idx="2">
                  <c:v>5.4</c:v>
                </c:pt>
                <c:pt idx="3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FC-4336-A44A-BE9E3ECC3643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FC-4336-A44A-BE9E3ECC3643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C-4336-A44A-BE9E3ECC3643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8.4</c:v>
                </c:pt>
                <c:pt idx="1">
                  <c:v>9.5</c:v>
                </c:pt>
                <c:pt idx="2">
                  <c:v>6.6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FC-4336-A44A-BE9E3ECC3643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2">
                  <c:v>1.1000000000000001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FC-4336-A44A-BE9E3ECC3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724312"/>
        <c:axId val="228724704"/>
      </c:barChart>
      <c:catAx>
        <c:axId val="228724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228724704"/>
        <c:crosses val="autoZero"/>
        <c:auto val="1"/>
        <c:lblAlgn val="ctr"/>
        <c:lblOffset val="100"/>
        <c:noMultiLvlLbl val="0"/>
      </c:catAx>
      <c:valAx>
        <c:axId val="22872470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2872431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565964673434679"/>
          <c:y val="3.0979253517900318E-2"/>
          <c:w val="0.28434035326565893"/>
          <c:h val="0.95205168399922191"/>
        </c:manualLayout>
      </c:layout>
      <c:overlay val="0"/>
      <c:txPr>
        <a:bodyPr/>
        <a:lstStyle/>
        <a:p>
          <a:pPr>
            <a:defRPr sz="8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36026.5</c:v>
                </c:pt>
                <c:pt idx="1">
                  <c:v>23112</c:v>
                </c:pt>
                <c:pt idx="2">
                  <c:v>22692</c:v>
                </c:pt>
                <c:pt idx="3">
                  <c:v>22692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C-4D24-8101-503126D5CA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библиотечного обслуживания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8396.7000000000007</c:v>
                </c:pt>
                <c:pt idx="1">
                  <c:v>7984.6</c:v>
                </c:pt>
                <c:pt idx="2">
                  <c:v>7124.6</c:v>
                </c:pt>
                <c:pt idx="3">
                  <c:v>7124.6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C-4D24-8101-503126D5CA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музейного обслуживания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948.2</c:v>
                </c:pt>
                <c:pt idx="1">
                  <c:v>870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C-4D24-8101-503126D5CA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Кинематография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1745</c:v>
                </c:pt>
                <c:pt idx="1">
                  <c:v>1645</c:v>
                </c:pt>
                <c:pt idx="2">
                  <c:v>1135</c:v>
                </c:pt>
                <c:pt idx="3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AC-4D24-8101-503126D5CA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Другиевопросы в области культуры, кинематографии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12776.9</c:v>
                </c:pt>
                <c:pt idx="1">
                  <c:v>11284.8</c:v>
                </c:pt>
                <c:pt idx="2">
                  <c:v>9462.7999999999993</c:v>
                </c:pt>
                <c:pt idx="3">
                  <c:v>11586.3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AC-4D24-8101-503126D5CA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28726272"/>
        <c:axId val="228726664"/>
      </c:barChart>
      <c:catAx>
        <c:axId val="2287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28726664"/>
        <c:crosses val="autoZero"/>
        <c:auto val="1"/>
        <c:lblAlgn val="ctr"/>
        <c:lblOffset val="100"/>
        <c:noMultiLvlLbl val="0"/>
      </c:catAx>
      <c:valAx>
        <c:axId val="228726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2872627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5750688923415942"/>
          <c:y val="2.7337888339354261E-2"/>
          <c:w val="0.41786588646914813"/>
          <c:h val="0.35356893945834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2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0.54899</cdr:x>
      <cdr:y>0</cdr:y>
    </cdr:from>
    <cdr:to>
      <cdr:x>0.6571</cdr:x>
      <cdr:y>0.16398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4643502" y="-571480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0.16048</cdr:x>
      <cdr:y>0.12811</cdr:y>
    </cdr:from>
    <cdr:to>
      <cdr:x>0.26859</cdr:x>
      <cdr:y>0.2921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1357354" y="714404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0.70323</cdr:x>
      <cdr:y>0.0211</cdr:y>
    </cdr:from>
    <cdr:to>
      <cdr:x>0.94084</cdr:x>
      <cdr:y>0.31959</cdr:y>
    </cdr:to>
    <cdr:pic>
      <cdr:nvPicPr>
        <cdr:cNvPr id="2" name="Picture 2" descr="C:\Documents and Settings\Евсеева Татьяна\Рабочий стол\картинки для презентации\человечки для презентации\o-chem-govoryat-prezentatsii.jpg">
          <a:extLst xmlns:a="http://schemas.openxmlformats.org/drawingml/2006/main">
            <a:ext uri="{FF2B5EF4-FFF2-40B4-BE49-F238E27FC236}">
              <a16:creationId xmlns:a16="http://schemas.microsoft.com/office/drawing/2014/main" id="{C5E58354-6D24-4481-8F1F-1EE40B4A04C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8038" y="106533"/>
          <a:ext cx="2009806" cy="150735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1" tIns="46551" rIns="93101" bIns="465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1" tIns="46551" rIns="93101" bIns="465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1" tIns="46551" rIns="93101" bIns="46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1" tIns="46551" rIns="93101" bIns="465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1" tIns="46551" rIns="93101" bIns="465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9580-E15C-4B67-9890-E3DA47F0657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09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5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22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62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43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13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8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01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8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8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10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12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2175" y="744538"/>
            <a:ext cx="5572125" cy="41798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44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33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70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9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C7A0FC3-3652-4ED8-ADAF-2A09B9E76082}" type="datetime1">
              <a:rPr lang="ru-RU"/>
              <a:pPr/>
              <a:t>25.12.2020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52AB7C5C-93BC-4095-92B1-18611098F08D}" type="datetime1">
              <a:rPr lang="ru-RU" smtClean="0">
                <a:solidFill>
                  <a:srgbClr val="B13F9A"/>
                </a:solidFill>
              </a:rPr>
              <a:pPr/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rgbClr val="B13F9A"/>
                </a:solidFill>
              </a:rPr>
              <a:t>БЮДЖЕТ ДЛЯ ГРАЖДАН</a:t>
            </a:r>
            <a:r>
              <a:rPr lang="en-US" dirty="0">
                <a:solidFill>
                  <a:srgbClr val="B13F9A"/>
                </a:solidFill>
              </a:rPr>
              <a:t> 2016</a:t>
            </a: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59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967BF-66FC-45AA-BE5A-2C3413778E5D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264-9BF1-4BBB-8980-26646928572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8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7FA26-5596-40C3-937A-7205D8B67A4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8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49597-9CD8-46FD-969B-077BC4D6145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B1F0-2437-4DE5-BB4C-1346FFBF274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E0AB0-65DA-4DD2-8E37-EAE15AB32319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4165B-347A-4A7B-ADEE-4AE50DF4F86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0348-237F-4EE7-86AB-7F772D2BBC7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8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F21E9-93CE-49A6-B705-9776D3FE891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72900-9A04-4AF2-A55E-65580669BE9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2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A8AE-10F1-4C76-A824-FE2AE684D413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A2D9-F91D-417D-ABDD-019CDBC3E20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5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281FB-0477-453F-96F6-62C8784C571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A919-EA1C-418D-86F8-556FD63DAA7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16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2629E-6D27-4A27-B4FB-0C43B80355A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52A-AAE2-42EA-967E-9454E81A1F0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20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1420-A97D-4832-A16D-0A807608620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1E1B-3B64-430A-BD88-B19DEE7598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428494-7E16-44C1-B471-9EA9A1327E3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25.12.2020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1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55D-427D-4F85-99C3-F7692DCFF987}" type="datetime1">
              <a:rPr lang="ru-RU" smtClean="0">
                <a:solidFill>
                  <a:srgbClr val="B13F9A"/>
                </a:solidFill>
              </a:rPr>
              <a:pPr/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D2D3-E64E-4ED7-89DB-BC1E3DF2FE0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701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0735E9B-FCED-4A29-9BE4-C368D485E16F}" type="datetime1">
              <a:rPr lang="ru-RU" smtClean="0">
                <a:solidFill>
                  <a:srgbClr val="B13F9A"/>
                </a:solidFill>
              </a:rPr>
              <a:pPr/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240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25.12.2020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5DDAF4-8D8F-491C-84CD-9D54016F681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378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4B679C-5B26-4465-8329-1FA94F1A960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1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0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551002"/>
            <a:ext cx="66247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i="1" dirty="0">
                <a:ln w="17780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7" y="0"/>
            <a:ext cx="884025" cy="144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4786322"/>
            <a:ext cx="8215370" cy="1569660"/>
          </a:xfrm>
          <a:prstGeom prst="rect">
            <a:avLst/>
          </a:prstGeom>
          <a:solidFill>
            <a:srgbClr val="6AF757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   ПРОЕКТУ решения о бюджете муниципального образования Александровский район </a:t>
            </a:r>
          </a:p>
          <a:p>
            <a:pPr algn="ctr"/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годов» 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 Александровского района (тыс. рублей)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12132"/>
              </p:ext>
            </p:extLst>
          </p:nvPr>
        </p:nvGraphicFramePr>
        <p:xfrm>
          <a:off x="683567" y="1628800"/>
          <a:ext cx="7992889" cy="26948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01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год (уточненный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доходы, из них: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75 474,5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75 205,4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82 533,2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90 255,8</a:t>
                      </a:r>
                      <a:endParaRPr lang="ru-RU" sz="1400" b="1" baseline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52 105,2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52 517,0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57 398,3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62 193,4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21 416,3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21 682,0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24 128,5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27 056,0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64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1 953,0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1 006,4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4342964" y="4653136"/>
            <a:ext cx="2893333" cy="181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471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Александровского района,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63489"/>
              </p:ext>
            </p:extLst>
          </p:nvPr>
        </p:nvGraphicFramePr>
        <p:xfrm>
          <a:off x="611560" y="1340768"/>
          <a:ext cx="8280919" cy="5046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8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0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(уточненный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доходы, из них: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10 864,6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10 500,6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10 785,6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11 079,3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9 375,3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10 143,7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10 428,7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10 722,4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6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бюджет Александровского района (тыс. рублей)</a:t>
            </a:r>
          </a:p>
        </p:txBody>
      </p:sp>
      <p:graphicFrame>
        <p:nvGraphicFramePr>
          <p:cNvPr id="1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330754"/>
              </p:ext>
            </p:extLst>
          </p:nvPr>
        </p:nvGraphicFramePr>
        <p:xfrm>
          <a:off x="683568" y="1412776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6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435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денежных средств</a:t>
            </a:r>
          </a:p>
        </p:txBody>
      </p:sp>
      <p:sp>
        <p:nvSpPr>
          <p:cNvPr id="5" name="Овал 4"/>
          <p:cNvSpPr/>
          <p:nvPr/>
        </p:nvSpPr>
        <p:spPr>
          <a:xfrm>
            <a:off x="2123728" y="1556792"/>
            <a:ext cx="4896544" cy="144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по: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2708920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347864" y="2924944"/>
            <a:ext cx="720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932040" y="2996952"/>
            <a:ext cx="21602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5"/>
          </p:cNvCxnSpPr>
          <p:nvPr/>
        </p:nvCxnSpPr>
        <p:spPr>
          <a:xfrm>
            <a:off x="6303190" y="2786045"/>
            <a:ext cx="789090" cy="1147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99592" y="3609020"/>
            <a:ext cx="1512168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Разделам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91780" y="3969060"/>
            <a:ext cx="158417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Ведомствам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9992" y="4217893"/>
            <a:ext cx="2016224" cy="6840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Функциональным разделам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7898" y="3969060"/>
            <a:ext cx="2160240" cy="59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10443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715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бюджета Александровского района по разделам бюджетной классификации расходов</a:t>
            </a:r>
            <a:r>
              <a:rPr lang="ru-RU" sz="28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 руб.)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959946"/>
              </p:ext>
            </p:extLst>
          </p:nvPr>
        </p:nvGraphicFramePr>
        <p:xfrm>
          <a:off x="395536" y="1340768"/>
          <a:ext cx="8585861" cy="47719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6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Наименование разделов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год (уточненный  план)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год 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60 295,9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59 244,3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46 302,8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49 668,9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1 686,7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1 733,3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1 751,4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1 820,9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2 752,5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2 560,3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2 577,3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2 577,3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10 394,9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5 735,2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5 118,2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5 868,2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4 678,6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1 454,2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1 454,2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1 454,2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283 267,1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248 387,9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221 111,4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208 693,8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59 893,3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44 896,4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41 064,4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41 064,4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140,0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24,0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24,0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24,0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24 808,4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20 780,7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19 768,3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19 778,1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1 120,0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620,0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300,0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200,0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49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41 252,0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40 380,0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24 261,0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22 283,0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4 205,0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8 800,0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7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490 489,4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426 016,3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368 138,0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362 532,8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88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71303" cy="38001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2021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73839"/>
              </p:ext>
            </p:extLst>
          </p:nvPr>
        </p:nvGraphicFramePr>
        <p:xfrm>
          <a:off x="107504" y="928670"/>
          <a:ext cx="8707854" cy="557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641771" cy="785818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2020-2023годы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584065"/>
              </p:ext>
            </p:extLst>
          </p:nvPr>
        </p:nvGraphicFramePr>
        <p:xfrm>
          <a:off x="332510" y="1021278"/>
          <a:ext cx="8657111" cy="583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4368"/>
            <a:ext cx="8484869" cy="937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Century Schoolbookновной текст)"/>
              </a:rPr>
              <a:t>     Объем расходов на финансирование национальной экономики составит на 2021 год  5 735,2тыс. рублей, на 2022 год -  5 118,2тыс. рублей, на 2023 год – 5 868,2тыс. рублей.     </a:t>
            </a:r>
            <a:endParaRPr lang="ru-RU" sz="1400" dirty="0">
              <a:latin typeface="Century Schoolbookновной текст)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839401"/>
              </p:ext>
            </p:extLst>
          </p:nvPr>
        </p:nvGraphicFramePr>
        <p:xfrm>
          <a:off x="500033" y="2060848"/>
          <a:ext cx="5440117" cy="320246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6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 (0405)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(0408)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(0412)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5 735,2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5 868,2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78500" y="332656"/>
            <a:ext cx="8136904" cy="857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района на национальную экономику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2143116"/>
            <a:ext cx="2595708" cy="1944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14818"/>
            <a:ext cx="2703244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8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216">
            <a:off x="6913593" y="710084"/>
            <a:ext cx="2121914" cy="149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8155"/>
            <a:ext cx="2050306" cy="136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17175"/>
              </p:ext>
            </p:extLst>
          </p:nvPr>
        </p:nvGraphicFramePr>
        <p:xfrm>
          <a:off x="683568" y="2348880"/>
          <a:ext cx="7560840" cy="41052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2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2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41 273,8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31 561,9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29 165,9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29 166,1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244 273,8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195 063,4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155 670,2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143 262,4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2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23 963,8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22 062,0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22 052,0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3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3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расходы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19 376,2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13 830,4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13 830,4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329 842,4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283 267,1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248 387,9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221 111,4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208 693,8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82802"/>
            <a:ext cx="65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бюджетных средств направляется на образование 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133993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0"/>
            <a:ext cx="817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Александровского района  на культуру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33570003"/>
              </p:ext>
            </p:extLst>
          </p:nvPr>
        </p:nvGraphicFramePr>
        <p:xfrm>
          <a:off x="273133" y="961902"/>
          <a:ext cx="8585860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8763" y="4702630"/>
            <a:ext cx="3313215" cy="1947552"/>
          </a:xfrm>
        </p:spPr>
      </p:pic>
      <p:pic>
        <p:nvPicPr>
          <p:cNvPr id="11" name="Рисунок 10" descr="Обелиск с. Александ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783" y="4726379"/>
            <a:ext cx="309945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51937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956151"/>
            <a:ext cx="8679908" cy="5897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территории. 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Федерации.</a:t>
            </a:r>
          </a:p>
          <a:p>
            <a:pPr indent="450000" algn="just">
              <a:lnSpc>
                <a:spcPct val="111000"/>
              </a:lnSpc>
            </a:pPr>
            <a:r>
              <a:rPr lang="ru-RU" sz="15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</a:t>
            </a:r>
            <a:r>
              <a:rPr lang="ru-RU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Сбалансированный бюджет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соответствие расходов бюджета и его доходов.</a:t>
            </a:r>
          </a:p>
          <a:p>
            <a:pPr indent="450000" algn="just">
              <a:lnSpc>
                <a:spcPct val="111000"/>
              </a:lnSpc>
            </a:pPr>
            <a:r>
              <a:rPr lang="ru-RU" sz="1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  <a:p>
            <a:endParaRPr lang="ru-RU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24471"/>
      </p:ext>
    </p:extLst>
  </p:cSld>
  <p:clrMapOvr>
    <a:masterClrMapping/>
  </p:clrMapOvr>
  <p:transition spd="med" advTm="11049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4118827959"/>
              </p:ext>
            </p:extLst>
          </p:nvPr>
        </p:nvGraphicFramePr>
        <p:xfrm>
          <a:off x="213756" y="1809199"/>
          <a:ext cx="61949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61423" y="188640"/>
            <a:ext cx="837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на физическую культуру и спорт </a:t>
            </a:r>
          </a:p>
          <a:p>
            <a:pPr algn="ctr"/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</p:txBody>
      </p:sp>
      <p:pic>
        <p:nvPicPr>
          <p:cNvPr id="8" name="Рисунок 3" descr="спорт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405" y="1108237"/>
            <a:ext cx="3063834" cy="183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молодеж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56" y="892827"/>
            <a:ext cx="3004456" cy="1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Панферова\2016\спартакиада\DSC_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3287" y="3681350"/>
            <a:ext cx="2945081" cy="2915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495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1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 бюджета Александровского района на социальную политику,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435344"/>
              </p:ext>
            </p:extLst>
          </p:nvPr>
        </p:nvGraphicFramePr>
        <p:xfrm>
          <a:off x="467544" y="1412776"/>
          <a:ext cx="8123794" cy="3296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568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86257" marR="18625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</a:t>
                      </a:r>
                      <a:endParaRPr lang="ru-RU" sz="11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5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24 808,4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20 780,8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19 768,3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19 778,1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03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2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Пенсионное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обеспечение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1 200,4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2 133,8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2 133,8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2 133,8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75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Социальное обеспечение населения 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504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372,0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322,0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322,0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29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Охрана семьи и детства 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23 104,0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18 275,0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17 312,5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17 322,3</a:t>
                      </a:r>
                    </a:p>
                  </a:txBody>
                  <a:tcPr marL="186257" marR="186257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31229" y="4869160"/>
            <a:ext cx="325479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332656"/>
            <a:ext cx="8640960" cy="86409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Межбюджетные трансферты из 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Александровского района  бюджетам поселений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2020-2023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06696"/>
              </p:ext>
            </p:extLst>
          </p:nvPr>
        </p:nvGraphicFramePr>
        <p:xfrm>
          <a:off x="714348" y="1357298"/>
          <a:ext cx="7643866" cy="3398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66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2020 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2021 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6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38 509,0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39 880,0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24 261,0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22 283,0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1 686,7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1 733,3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1 751,4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1 820,9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60">
                <a:tc>
                  <a:txBody>
                    <a:bodyPr/>
                    <a:lstStyle/>
                    <a:p>
                      <a:pPr algn="l"/>
                      <a:r>
                        <a:rPr lang="ru-RU" sz="16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Межбюджетные трансферты бюджетам поселений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2675,5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67560"/>
              </p:ext>
            </p:extLst>
          </p:nvPr>
        </p:nvGraphicFramePr>
        <p:xfrm>
          <a:off x="323528" y="1916833"/>
          <a:ext cx="24431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Лист" r:id="rId4" imgW="2390657" imgH="895386" progId="Excel.Sheet.12">
                  <p:embed/>
                </p:oleObj>
              </mc:Choice>
              <mc:Fallback>
                <p:oleObj name="Лист" r:id="rId4" imgW="2390657" imgH="895386" progId="Excel.Sheet.12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3"/>
                        <a:ext cx="2443162" cy="938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9237749"/>
              </p:ext>
            </p:extLst>
          </p:nvPr>
        </p:nvGraphicFramePr>
        <p:xfrm>
          <a:off x="467544" y="3356992"/>
          <a:ext cx="8033546" cy="267657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0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 показателя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01.01.2022 года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01.01.2023 года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01.01.2024 года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Кредиты, полученные от кредитных организаций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Бюджетные кредиты, привлеченные от других бюджетов бюджетной системы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гарантии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Муниципальные ценные бумаги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Иные долговые обязательства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6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Всего</a:t>
                      </a:r>
                      <a:endParaRPr kumimoji="0" lang="ru-RU" sz="12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2656"/>
            <a:ext cx="82887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Александровского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81848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800" b="1" i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муниципального долга Александровского района (тыс.руб.)</a:t>
            </a:r>
          </a:p>
        </p:txBody>
      </p:sp>
      <p:pic>
        <p:nvPicPr>
          <p:cNvPr id="21" name="Рисунок 20" descr="http://mail.onkazan.ru/files/styles/large/public/f6d9e-vneshnii-gosdolg-rossii-umensh.jpeg?itok=nLVyTJF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4680520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67544" y="1484784"/>
            <a:ext cx="2592288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en-US" sz="11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779" y="1068608"/>
            <a:ext cx="3024336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Предельный объем </a:t>
            </a:r>
          </a:p>
          <a:p>
            <a:pPr lvl="0" algn="ctr"/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 муниципального долга</a:t>
            </a:r>
            <a:r>
              <a:rPr lang="en-US" altLang="en-US" sz="1600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en-US" sz="1600" dirty="0">
                <a:solidFill>
                  <a:srgbClr val="FF0000"/>
                </a:solidFill>
                <a:latin typeface="Constantia" pitchFamily="18" charset="0"/>
              </a:rPr>
              <a:t>на 2021-2023 г.г. (тыс.руб)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32142" y="385065"/>
            <a:ext cx="8208187" cy="5436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>
                <a:latin typeface="Times New Roman" pitchFamily="18" charset="0"/>
                <a:cs typeface="Times New Roman" pitchFamily="18" charset="0"/>
              </a:rPr>
              <a:t>Сколько средств районного бюджета распределено в рамках муниципальных программ Александровского района на 2021 год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1" y="170834"/>
              <a:ext cx="4742478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Всего расходы на 2021 год:                 426 016,269 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По муниципальным программам</a:t>
              </a:r>
              <a:r>
                <a:rPr lang="en-US" sz="1600" b="1" dirty="0"/>
                <a:t>:</a:t>
              </a:r>
              <a:endParaRPr lang="ru-RU" sz="1600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 err="1"/>
                <a:t>Непрограммные</a:t>
              </a:r>
              <a:r>
                <a:rPr lang="ru-RU" sz="1600" b="1" dirty="0"/>
                <a:t>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785918" y="4199138"/>
            <a:ext cx="1714512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423 903,089тыс. рублей (99,6%)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728119" cy="1075440"/>
            <a:chOff x="0" y="127484"/>
            <a:chExt cx="4867505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25025" y="148787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sz="1600" b="1" dirty="0"/>
                <a:t>2 113,180 тыс. рублей (0,4%)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1500198" cy="177303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" name="Picture 2" descr="C:\Documents and Settings\Евсеева Татьяна\Рабочий стол\Samsung_vs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9946" y="5388745"/>
            <a:ext cx="2352581" cy="134052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8604"/>
            <a:ext cx="8503262" cy="78581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программных и непрограммных расходов бюджета  2020– 2023годах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405730"/>
              </p:ext>
            </p:extLst>
          </p:nvPr>
        </p:nvGraphicFramePr>
        <p:xfrm>
          <a:off x="428596" y="1428736"/>
          <a:ext cx="834390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72407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Александровского района 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2021– 2023годах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(тыс. 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669663"/>
              </p:ext>
            </p:extLst>
          </p:nvPr>
        </p:nvGraphicFramePr>
        <p:xfrm>
          <a:off x="395536" y="1484785"/>
          <a:ext cx="8280920" cy="4637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2021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2022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 2023 год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Расходы на реализацию муниципальных программ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r>
                        <a:rPr lang="ru-RU" sz="1000" b="1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903,089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361 819,789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351 619,589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latin typeface="Arial"/>
                        </a:rPr>
                        <a:t>1. 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261 560,833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234 587,5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222 189,7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2. Муниципальная программа "Развитие культуры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44 931,393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41 099,393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41 099,393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73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3. 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1 142,540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756,940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756,940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29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4. Муниципальная программа "Экономическое развитие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2 900,3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 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9 638,5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8 069,5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8 819,5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33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6. 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45 927,716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37 574,816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36 139,816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3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latin typeface="Arial"/>
                        </a:rPr>
                        <a:t>7. Муниципальная программа </a:t>
                      </a:r>
                      <a:r>
                        <a:rPr lang="ru-RU" sz="9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«Создание условий для развития жилищно-коммунального хозяйства Александровского района» на 2019-2024 годы</a:t>
                      </a:r>
                      <a:endParaRPr lang="ru-RU" sz="9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0,00000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latin typeface="Arial"/>
                        </a:rPr>
                        <a:t>8. 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7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latin typeface="Arial"/>
                        </a:rPr>
                        <a:t>9. 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76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1" i="0" u="none" strike="noStrike" dirty="0">
                          <a:latin typeface="Arial"/>
                        </a:rPr>
                        <a:t>10. 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57 046,507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36 521,340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39 413,94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2989" y="95040"/>
            <a:ext cx="7776864" cy="81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«Развитие системы образования Александровского района Оренбургской области» на 2019 - 2024 годы</a:t>
            </a:r>
            <a:b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72593" y="6569657"/>
            <a:ext cx="548369" cy="199407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969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59277" y="658650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5413109"/>
              </p:ext>
            </p:extLst>
          </p:nvPr>
        </p:nvGraphicFramePr>
        <p:xfrm>
          <a:off x="-1" y="3401961"/>
          <a:ext cx="9001158" cy="34380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7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7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73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73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01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Основные индикаторы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2017 год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2018 год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2019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2021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2022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/>
                        <a:t>обеспеченность населения услугами до-школьного образования (отношение численности детей в возрасте от 2 месяцев до 7 лет, получающих дошкольное образование в текущем году, к сумме численности детей в возрасте от 2 месяцев до 7 лет, получающих дошкольное образование в текущем году, и численности детей в возрасте от 2 месяцев до 7 лет, находящихся в очереди на получение в текущем году до-школьного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5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dirty="0">
                          <a:effectLst/>
                        </a:rPr>
                        <a:t>Удельный вес выпускников муниципальных общеобразовательных организаций, не получивших аттестат о среднем общем образовании, в общей численности выпускников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Отношение областного среднего балла в расчете на 1 предмет к среднему муниципальному баллу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1.49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1,45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Охват учащейся молодежи в возрасте от 7 до 18 лет, вовлеченных в реализацию мероприятий патриотического воспитания граждан Александровского района Оренбургской области.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73197"/>
              </p:ext>
            </p:extLst>
          </p:nvPr>
        </p:nvGraphicFramePr>
        <p:xfrm>
          <a:off x="1002890" y="884903"/>
          <a:ext cx="7452852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7809" y="936416"/>
            <a:ext cx="897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786" y="2733368"/>
            <a:ext cx="810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современной модели образования, обеспечивающей формирование в Александровском районе Оренбургской области «человеческого капитала» соответствующего требованиям инновационного развития экономики, современным потребностям общества и каждого гражданина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75669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2187693"/>
              </p:ext>
            </p:extLst>
          </p:nvPr>
        </p:nvGraphicFramePr>
        <p:xfrm>
          <a:off x="785786" y="428604"/>
          <a:ext cx="8072277" cy="40827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8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8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8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оздоровленных детей в общей численности детей школьного возраста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67,88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68,6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оптимальной системы школьного питания, способной обеспечить обучающихся в общеобразовательных организациях района качественным питанием, отвечающим требованиям санитарно-эпидемиологических правил и нормативов СанПиН 2.4.5.2409.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Численность педагогических работников общеобразовательных организаций, имеющих высшее образование, к общей численности педагогических работников ОО.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80,12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81,4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82,5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образовательных организаций, отвечающих требованиям безопасности обучающихся, воспитанников и работников образовательных организаций во время их трудовой и учебной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70,75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Уменьшение количества нарушений требований законодательства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 descr="Fotolia_58429352_Subscription_Monthly_M_66168658818275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715" y="4411411"/>
            <a:ext cx="3463738" cy="22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25" y="4429132"/>
            <a:ext cx="4288893" cy="185738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1253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8140" y="44624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600" b="1" kern="50" dirty="0">
                <a:solidFill>
                  <a:prstClr val="black"/>
                </a:solidFill>
                <a:ea typeface="SimSun" panose="02010600030101010101" pitchFamily="2" charset="-122"/>
                <a:cs typeface="Times New Roman" pitchFamily="18" charset="0"/>
              </a:rPr>
              <a:t>«Развитие культуры Александровского района»</a:t>
            </a:r>
            <a:r>
              <a:rPr 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itchFamily="18" charset="0"/>
              </a:rPr>
              <a:t> на 2019-2024 годы</a:t>
            </a:r>
            <a:endParaRPr lang="ru-RU" sz="1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203848" y="646035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381338"/>
              </p:ext>
            </p:extLst>
          </p:nvPr>
        </p:nvGraphicFramePr>
        <p:xfrm>
          <a:off x="107504" y="2636911"/>
          <a:ext cx="8928994" cy="41655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9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4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47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Основные индикаторы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Единица измерения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2017 год 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2021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2022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посещений</a:t>
                      </a:r>
                      <a:r>
                        <a:rPr lang="ru-RU" sz="1050" baseline="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платных культурно-досуговые мероприятия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19949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19080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22824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21375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22529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23858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клубных формирований в учреждениях культуры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Количество посещений общедоступных библиотек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151494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151540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132643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133966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135306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138012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142152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записей электронного каталога и других баз данных, создаваемых библиотекой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8241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9419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10197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11197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12197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посетителей экспозиций и выставок в музее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2471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4129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4170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4292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4700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участников клубных формирований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Человек КФ (абсолютный показатель)           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1236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1298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1152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1179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1192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1218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1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/>
                        <a:t>Количество жителей,</a:t>
                      </a:r>
                      <a:r>
                        <a:rPr lang="ru-RU" sz="1050" baseline="0" dirty="0"/>
                        <a:t> занятых народными художественными промыслами и ремеслами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134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обоснованных жалоб потребителей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7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/>
                        <a:t>Количество работников, прошедших повышение квалификации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 (абсолютный показатель)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87256"/>
              </p:ext>
            </p:extLst>
          </p:nvPr>
        </p:nvGraphicFramePr>
        <p:xfrm>
          <a:off x="755576" y="717757"/>
          <a:ext cx="5537068" cy="1847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9110" y="717755"/>
            <a:ext cx="963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92644" y="971671"/>
            <a:ext cx="2095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развитие культурного потенциала муниципального образования Александровский район, обеспечение равной доступности культурных благ для граждан района. 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448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7C3BD-F0D6-4EA3-9AF4-3E2011CA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52D9D-D6B8-453F-995A-ED47EC3BF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90B778-6C65-48E9-8E7C-70554820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3928" y="6467177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3</a:t>
            </a:fld>
            <a:endParaRPr kumimoji="0"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B377A-C9E5-4A7A-AC40-92A1EBCDA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645"/>
            <a:ext cx="8424936" cy="63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14290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«Развитие молодежной политики,  физической культуры, спорта и туризма в Александровском районе» на 2019-2024 годы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3496607"/>
              </p:ext>
            </p:extLst>
          </p:nvPr>
        </p:nvGraphicFramePr>
        <p:xfrm>
          <a:off x="449796" y="3356992"/>
          <a:ext cx="8416413" cy="1884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80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Уровень удовлетворенности молодежи качеством мероприятия в сфере молодежной политики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90,2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90,3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90,4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жителей района, систематически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занимающихся физической культурой и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спортом, в общей численности населения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32.8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33.8</a:t>
                      </a:r>
                    </a:p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762395"/>
              </p:ext>
            </p:extLst>
          </p:nvPr>
        </p:nvGraphicFramePr>
        <p:xfrm>
          <a:off x="539552" y="1196751"/>
          <a:ext cx="5163158" cy="18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7510" y="1179867"/>
            <a:ext cx="23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устойчивого развития молодежной политики и совершенствование системы физической культуры, спорта и туризма в Александровском районе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4608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1"/>
            <a:ext cx="8244408" cy="809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Александровского района Оренбургской области» на 2019-2024 годы </a:t>
            </a:r>
            <a:endParaRPr lang="ru-RU" sz="1200" b="1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3835775"/>
              </p:ext>
            </p:extLst>
          </p:nvPr>
        </p:nvGraphicFramePr>
        <p:xfrm>
          <a:off x="219622" y="3260438"/>
          <a:ext cx="8816874" cy="29870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7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6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9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22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/>
                        <a:t>Основные индикаторы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Единица измерения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2017 год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2018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2019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2020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2021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2022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5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МАУ МФЦ Александровского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99,8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95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среднесписочной численности работников (без внешних совместителей) занятых у субъектов МСП, в общей численности занятого населения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20,7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20,7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16,8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16,85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16,9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16,95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    физического объема оборота розничной    торговли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Процентов, в сопоставимых ценах к предыдущему году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102,1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102,2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101,2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101,7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101,8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101,9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инвестиций в основной капитал (за исключением бюджетных средств) в расчете на 1 жителя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Рублей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1592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4813 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20000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21000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22000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23000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25000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875554"/>
              </p:ext>
            </p:extLst>
          </p:nvPr>
        </p:nvGraphicFramePr>
        <p:xfrm>
          <a:off x="471948" y="1120877"/>
          <a:ext cx="4562168" cy="210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4052" y="1396181"/>
            <a:ext cx="2635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обеспечения устойчивого роста экономики и повышения эффективности муниципального управления в Александровском районе Оренбургской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9670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188640"/>
            <a:ext cx="8091948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«Устойчивое развитие территории Александровского района»</a:t>
            </a:r>
            <a:endParaRPr lang="ru-RU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на 2019-2024 годы</a:t>
            </a:r>
            <a:endParaRPr lang="ru-RU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9545103"/>
              </p:ext>
            </p:extLst>
          </p:nvPr>
        </p:nvGraphicFramePr>
        <p:xfrm>
          <a:off x="0" y="3068960"/>
          <a:ext cx="9144003" cy="3674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08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9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Исполнение бюджетного задания по администрированию неналоговых доходов от использования муниципального имущества Александровского района Оренбургской области и его продажи (в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земель государственная собственность на которую не разграничена)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 исполненных мероприятий в области развития системы </a:t>
                      </a:r>
                      <a:r>
                        <a:rPr lang="ru-RU" sz="1200" dirty="0" err="1">
                          <a:effectLst/>
                        </a:rPr>
                        <a:t>градорегулирования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молодых семей проживающих в сельской местности и улучшивших жилищные</a:t>
                      </a:r>
                      <a:r>
                        <a:rPr lang="ru-RU" sz="1200" baseline="0" dirty="0">
                          <a:effectLst/>
                        </a:rPr>
                        <a:t> условия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</a:t>
                      </a:r>
                      <a:r>
                        <a:rPr lang="ru-RU" sz="1200" dirty="0" err="1">
                          <a:effectLst/>
                        </a:rPr>
                        <a:t>транспортно</a:t>
                      </a:r>
                      <a:r>
                        <a:rPr lang="ru-RU" sz="1200" dirty="0">
                          <a:effectLst/>
                        </a:rPr>
                        <a:t> – эксплуатационным показателям, в результате</a:t>
                      </a:r>
                      <a:r>
                        <a:rPr lang="ru-RU" sz="1200" baseline="0" dirty="0">
                          <a:effectLst/>
                        </a:rPr>
                        <a:t> капитального ремонта и ремонта автомобильных дорог общего пользования местного значения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8,971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511577"/>
              </p:ext>
            </p:extLst>
          </p:nvPr>
        </p:nvGraphicFramePr>
        <p:xfrm>
          <a:off x="251520" y="1124744"/>
          <a:ext cx="538755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9354" y="1406013"/>
            <a:ext cx="294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развитие территории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7929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endParaRPr lang="ru-RU" sz="1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8688092"/>
              </p:ext>
            </p:extLst>
          </p:nvPr>
        </p:nvGraphicFramePr>
        <p:xfrm>
          <a:off x="0" y="463311"/>
          <a:ext cx="9144003" cy="5633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1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82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протяженности  автомобильных дорог  общего пользования местного значения, соответствующих  нормативным требованиям к транспортно-эксплуатационным показателям  на 31 декабря  отчетного года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доли населения, охваченного профилактической  пропагандой  по предупреждению возникновения чрезвычайных ситуаций и действиями в случае чрезвычайных ситуаций  на территории Александровского района в возрасте от 8 лет.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Численность</a:t>
                      </a:r>
                      <a:r>
                        <a:rPr lang="ru-RU" sz="1200" baseline="0" dirty="0"/>
                        <a:t>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по ученическим договорам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Численность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привлеченных сельскохозяйственными товаропроизводителями для прохождения производственной практики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6230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«Совершенствование муниципального управления и профилактика правонарушений» на 2019-2024 годы</a:t>
            </a:r>
            <a:endParaRPr lang="ru-RU" sz="160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6488153"/>
              </p:ext>
            </p:extLst>
          </p:nvPr>
        </p:nvGraphicFramePr>
        <p:xfrm>
          <a:off x="260553" y="3717032"/>
          <a:ext cx="8544235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1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5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50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6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Общее количество мероприятий, направленных на профилактику правонарушений среди населения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служащих, получивших дисциплинарные взыскания по результатам их профессиональной служебной деятельности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проведенных мероприятий по актуальным вопросам противодействия коррупции в муниципальном образовании (Семинаров, совещаний)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человек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Единиц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385503"/>
              </p:ext>
            </p:extLst>
          </p:nvPr>
        </p:nvGraphicFramePr>
        <p:xfrm>
          <a:off x="410478" y="1340768"/>
          <a:ext cx="5043949" cy="195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340768"/>
            <a:ext cx="3333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Создание условий для профилактики правонарушений и осуществление финансово-хозяйственного, организационно-технического, правового, документационного, аналитического и информационного обеспечения исполнения полномочий главы района и администрации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077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14290"/>
            <a:ext cx="7905564" cy="757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49163458"/>
              </p:ext>
            </p:extLst>
          </p:nvPr>
        </p:nvGraphicFramePr>
        <p:xfrm>
          <a:off x="214282" y="4000504"/>
          <a:ext cx="7576892" cy="1170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3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4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4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Снижение потребления энергетических ресурсов муниципальными учреждениями района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637641"/>
              </p:ext>
            </p:extLst>
          </p:nvPr>
        </p:nvGraphicFramePr>
        <p:xfrm>
          <a:off x="397350" y="1553389"/>
          <a:ext cx="5004620" cy="186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160" y="1276471"/>
            <a:ext cx="1170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4723" y="1297858"/>
            <a:ext cx="31463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  рационального   использования   энергетических ресурсов за счет повышения культуры потребления энергетических ресурсов населением, формирование целевой модели поведения направленной на бережное отношение к имеющимся ресурсам, применение современных энергосберегающих технологий увеличивающих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к.п.д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использования энергоресурсов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12657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4700" y="116632"/>
            <a:ext cx="8349300" cy="9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spc="-1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</a:t>
            </a:r>
            <a:endParaRPr lang="ru-RU" sz="1200" dirty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в муниципальном образовании Александровский район </a:t>
            </a:r>
            <a:endParaRPr lang="ru-RU" sz="1050" dirty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на 2019-2024 годы</a:t>
            </a:r>
            <a:r>
              <a:rPr lang="ru-RU" sz="16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1050" dirty="0">
              <a:solidFill>
                <a:prstClr val="black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43039125"/>
              </p:ext>
            </p:extLst>
          </p:nvPr>
        </p:nvGraphicFramePr>
        <p:xfrm>
          <a:off x="363793" y="4001729"/>
          <a:ext cx="8514739" cy="1591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8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Количество человек, прошедших обучение по вопросам охраны труда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работников, прошедших медосмотры, в общей численности работников, подлежащих медосмотрам в текущем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313011"/>
              </p:ext>
            </p:extLst>
          </p:nvPr>
        </p:nvGraphicFramePr>
        <p:xfrm>
          <a:off x="500034" y="1643050"/>
          <a:ext cx="53290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9277" y="1258529"/>
            <a:ext cx="1071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858" y="1396181"/>
            <a:ext cx="256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условий и охраны труда в </a:t>
            </a:r>
            <a:r>
              <a:rPr lang="ru-RU" sz="1200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целях снижения профессиональных рисков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организаций, расположенных на </a:t>
            </a:r>
            <a:r>
              <a:rPr lang="ru-RU" sz="1200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муниципального образования.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046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57224" y="116631"/>
            <a:ext cx="8091948" cy="8846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A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«</a:t>
            </a:r>
            <a:r>
              <a:rPr lang="ru-RU" sz="1600" b="1" dirty="0">
                <a:solidFill>
                  <a:srgbClr val="00000A"/>
                </a:solidFill>
                <a:ea typeface="SimSun" panose="02010600030101010101" pitchFamily="2" charset="-122"/>
              </a:rPr>
              <a:t>Управление муниципальными финансами и муниципальным долгом Александровского района» на 2019-2024</a:t>
            </a:r>
            <a:endParaRPr lang="ru-RU" sz="105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80663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5251231"/>
              </p:ext>
            </p:extLst>
          </p:nvPr>
        </p:nvGraphicFramePr>
        <p:xfrm>
          <a:off x="107504" y="3212978"/>
          <a:ext cx="8928993" cy="36018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3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3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23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085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2023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3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Удельный вес расходов районного бюджета, формируемых программным методом, в общем объеме расходов районного бюджета в соответствующем финансовом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процентов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98,69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99,05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99,9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9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Отношение объема муниципального долга Александровского района по состоянию на 1 января года годом, следующего за отчетным, к общему годовому объему доходов районного бюджета в отчетном финансовом году (без учета объемов безвозмездных поступлений)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0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Индекс эффективности бюджетных расходов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64,7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68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31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Соотношение количества представлений и предписаний, направленных объектам контроля, к количеству контрольных мероприятий, при проведении которых установлены финансовые нарушения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</a:t>
                      </a: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046149"/>
              </p:ext>
            </p:extLst>
          </p:nvPr>
        </p:nvGraphicFramePr>
        <p:xfrm>
          <a:off x="442450" y="1002890"/>
          <a:ext cx="5437239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7768" y="1071715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8182" y="1396181"/>
            <a:ext cx="2290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обеспечение долгосрочной сбалансированности и устойчивости бюджетной системы Александровского района;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2931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415657-8DFC-465A-83BA-837B439B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41C2CF1-8520-4573-A13A-D83A42BE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20675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86C47157-75D1-46FE-B639-F661D3D0AB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560840" cy="5102332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D5406B8-EC4D-47D5-AC0E-85CD4F3FD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86018"/>
              </p:ext>
            </p:extLst>
          </p:nvPr>
        </p:nvGraphicFramePr>
        <p:xfrm>
          <a:off x="611560" y="1124744"/>
          <a:ext cx="8064896" cy="57087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3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2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344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(ред. от 13.03.2019 №1466/381-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ОЗ)</a:t>
                      </a:r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</a:t>
                      </a:r>
                      <a:r>
                        <a:rPr lang="ru-RU" sz="800" b="1" i="0" u="none" strike="noStrike" kern="120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2305,1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2305,1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2305,1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333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Оренбургской области от 13.07.2007 N 1347/285-IV-ОЗ «О предоставлении гражданам, проживающим на территории Оренбургской области, жилых помещений жилищного фонда Оренбургской области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» (ред. от 13.03.2019 №1466/381-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ОЗ)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1320,2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1320,2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1320,2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071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(ред. от 13.12.2019 №1959)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Правительства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Оренбургской области</a:t>
                      </a: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от 30.04.2015 N 286 «Об утверждении правил предоставления молодым семьям социальных выплат на приобретение (строительство) жилья и их использования в рамках подпрограммы "Обеспечение жильем молодых семей в Оренбургской области», государственной программы «Стимулирование развития жилищного строительства в Оренбургской области»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 (ред. от 25.10.2019 № 784-пп)</a:t>
                      </a:r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4242,7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5287,9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6397,4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5D05BD6F-FA28-4381-9B2F-EE275D7DF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762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3DF3E6-9D12-4758-A1B4-1CF2E361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6038E3A-58CF-4C09-AE2D-1FDDED4D6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88641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AF02BFC-48CA-4F08-A958-E8D9E836A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7808"/>
              </p:ext>
            </p:extLst>
          </p:nvPr>
        </p:nvGraphicFramePr>
        <p:xfrm>
          <a:off x="323529" y="1511440"/>
          <a:ext cx="8496943" cy="45818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71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9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35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l"/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35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3120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0AD7F251-D254-4085-9675-58E8D84D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71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E7161-383C-4CA1-B294-1528347E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B6034-B82D-4AF1-B577-99ECB5F38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B55040-019F-4F28-9697-05E25D73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439505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4</a:t>
            </a:fld>
            <a:endParaRPr kumimoji="0"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CCD2FC-13C4-4E40-81EC-A3EAB58A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899"/>
            <a:ext cx="82296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5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CC02CBE-13BE-4746-8185-355AD404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9C6E58-CA4E-4737-A0E1-FEBF8FA6B7B3}"/>
              </a:ext>
            </a:extLst>
          </p:cNvPr>
          <p:cNvSpPr/>
          <p:nvPr/>
        </p:nvSpPr>
        <p:spPr>
          <a:xfrm>
            <a:off x="755576" y="320675"/>
            <a:ext cx="7776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0DB1035F-7EC4-4C94-83D6-C95BB38E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70374"/>
              </p:ext>
            </p:extLst>
          </p:nvPr>
        </p:nvGraphicFramePr>
        <p:xfrm>
          <a:off x="395536" y="1413456"/>
          <a:ext cx="8208909" cy="4637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80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питанием учащихся общеобразовательных учреждений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1147,9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25.03.2020 г № 264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708,492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noProof="0" dirty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16.10.2015 г №10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- 3,45 рублей за счет средств местного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371,841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67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26.07.2019)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23019,5рублей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DB6AFEB-C936-42D6-9757-A1CBE98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6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B1BB51-8881-4A43-9D5E-CC106928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6E94CCA-4550-4C5F-9CBD-7FF7393208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320675"/>
            <a:ext cx="7694240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2021 год и плановый период 2022 и 2023 годов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245530D-3B4D-4846-8BE1-CAE7C8F36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4353"/>
              </p:ext>
            </p:extLst>
          </p:nvPr>
        </p:nvGraphicFramePr>
        <p:xfrm>
          <a:off x="395536" y="1196752"/>
          <a:ext cx="8424936" cy="5340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1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689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942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-ОЗ «О порядке и размерах выплат денежных средств опекунам (попечителям) на содержание ребенка» (ред. от 13.03.2019)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6416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229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08.07.1997 №104/26-ОЗ «Об оплате труда приемных родителей и льготах, предоставляемых приемной семье в Оренбургской области» (ред. от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13.03.2019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6416,00 рубль 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3926,592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3926,592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3926,592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6433,00 рублей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3010,108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3010,108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3010,108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850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36B97327-9FB9-452E-AC67-5C49F874A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37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188640"/>
            <a:ext cx="7416872" cy="108012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указах 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327930"/>
              </p:ext>
            </p:extLst>
          </p:nvPr>
        </p:nvGraphicFramePr>
        <p:xfrm>
          <a:off x="179513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054E627E-EFB0-45D0-95E4-E97BDA6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70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864095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354408"/>
              </p:ext>
            </p:extLst>
          </p:nvPr>
        </p:nvGraphicFramePr>
        <p:xfrm>
          <a:off x="713015" y="980728"/>
          <a:ext cx="78194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22AD0339-814E-43F3-A71E-6ED6117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pattFill prst="pct80">
            <a:fgClr>
              <a:srgbClr val="0909E7"/>
            </a:fgClr>
            <a:bgClr>
              <a:schemeClr val="accent3"/>
            </a:bgClr>
          </a:patt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6714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85728"/>
            <a:ext cx="8229600" cy="93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428736"/>
            <a:ext cx="828092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aleksandrovka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/56.ru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//bus.gov.ru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86052"/>
            <a:ext cx="3229732" cy="17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15636" y="3325091"/>
            <a:ext cx="4488873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Александровского района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Данилова Наталья Александровна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(35359) 2-13- 65,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alexfino@mail.ru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461830 с. Александровка, </a:t>
            </a: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Мичурина, 51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-17:00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обед с 13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:00-14:00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6EE35-D419-4F48-BD74-B9F86E30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4CD58-8C74-496F-9AD6-348E084DC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35E73-2ADC-420B-8715-03914B6A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95936" y="6492875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5</a:t>
            </a:fld>
            <a:endParaRPr kumimoji="0"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640879-5705-4922-B54A-D040B8CD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899"/>
            <a:ext cx="82296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C2876-E8F0-41C8-95A5-32A3CC21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AC213-830D-44EB-9F6C-D4AFDBECE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AFC55B-E1AD-42B7-A39D-821170603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3928" y="6342148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EB34E0-0C6B-446E-8C20-76261EC1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899"/>
            <a:ext cx="82296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7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0726" y="332656"/>
            <a:ext cx="848995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Александровского района на 2021 год  и на плановый период 2022 и 2023 годов (тыс.рублей)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1404" y="1877692"/>
            <a:ext cx="3643337" cy="200115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</a:rPr>
              <a:t>Доходы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426 016,269тыс.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368 137,969тыс.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362 532,769тыс. руб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292080" y="1877693"/>
            <a:ext cx="3643200" cy="2001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8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/>
            </a:endParaRPr>
          </a:p>
          <a:p>
            <a:pPr algn="ctr" eaLnBrk="0" hangingPunct="0"/>
            <a:r>
              <a:rPr lang="ru-RU" sz="28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/>
              </a:rPr>
              <a:t>Расходы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426 016,269тыс.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368 137,969тыс. 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362 532,769тыс. руб. 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32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339358" y="4293096"/>
            <a:ext cx="4428000" cy="1472161"/>
          </a:xfrm>
          <a:prstGeom prst="flowChartTerminator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3730953" y="2996952"/>
            <a:ext cx="1511300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rgbClr val="FF0000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776" y="6021288"/>
            <a:ext cx="71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на 2021 - 2023 годы сбалансированный – без дефицита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63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Александровского района 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33375894"/>
              </p:ext>
            </p:extLst>
          </p:nvPr>
        </p:nvGraphicFramePr>
        <p:xfrm>
          <a:off x="1763688" y="954306"/>
          <a:ext cx="5688632" cy="187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9712" y="105273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год (уточненный план) 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944345132"/>
              </p:ext>
            </p:extLst>
          </p:nvPr>
        </p:nvGraphicFramePr>
        <p:xfrm>
          <a:off x="107504" y="2846165"/>
          <a:ext cx="4536504" cy="190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7504" y="29337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год 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85548178"/>
              </p:ext>
            </p:extLst>
          </p:nvPr>
        </p:nvGraphicFramePr>
        <p:xfrm>
          <a:off x="4659532" y="2846166"/>
          <a:ext cx="4373732" cy="190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644008" y="293379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552223361"/>
              </p:ext>
            </p:extLst>
          </p:nvPr>
        </p:nvGraphicFramePr>
        <p:xfrm>
          <a:off x="2051720" y="4753124"/>
          <a:ext cx="5472608" cy="19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123728" y="477269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</a:p>
        </p:txBody>
      </p:sp>
    </p:spTree>
    <p:extLst>
      <p:ext uri="{BB962C8B-B14F-4D97-AF65-F5344CB8AC3E}">
        <p14:creationId xmlns:p14="http://schemas.microsoft.com/office/powerpoint/2010/main" val="8794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доходов бюджета Александровского района (тыс. рублей)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63852"/>
              </p:ext>
            </p:extLst>
          </p:nvPr>
        </p:nvGraphicFramePr>
        <p:xfrm>
          <a:off x="395536" y="1268760"/>
          <a:ext cx="7992888" cy="20882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2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год (уточненный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75 474,5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75 205,4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82 533,2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90 255,8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1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10 864,6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11 079,3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396 938,1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340 310,2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274 819,1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261 197,6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5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483 277,2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426 016,2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368 137,9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362 532,7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73316550"/>
              </p:ext>
            </p:extLst>
          </p:nvPr>
        </p:nvGraphicFramePr>
        <p:xfrm>
          <a:off x="251520" y="357301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92251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owerpoint-template-24 11">
    <a:dk1>
      <a:srgbClr val="4D4D4D"/>
    </a:dk1>
    <a:lt1>
      <a:srgbClr val="FFFFFF"/>
    </a:lt1>
    <a:dk2>
      <a:srgbClr val="4D4D4D"/>
    </a:dk2>
    <a:lt2>
      <a:srgbClr val="00629E"/>
    </a:lt2>
    <a:accent1>
      <a:srgbClr val="0077C0"/>
    </a:accent1>
    <a:accent2>
      <a:srgbClr val="0082D2"/>
    </a:accent2>
    <a:accent3>
      <a:srgbClr val="FFFFFF"/>
    </a:accent3>
    <a:accent4>
      <a:srgbClr val="404040"/>
    </a:accent4>
    <a:accent5>
      <a:srgbClr val="AABDDC"/>
    </a:accent5>
    <a:accent6>
      <a:srgbClr val="0075BE"/>
    </a:accent6>
    <a:hlink>
      <a:srgbClr val="008CE2"/>
    </a:hlink>
    <a:folHlink>
      <a:srgbClr val="DDDDDD"/>
    </a:folHlink>
  </a:clrScheme>
  <a:fontScheme name="powerpoint-template-24">
    <a:majorFont>
      <a:latin typeface="Microsoft Sans Serif"/>
      <a:ea typeface=""/>
      <a:cs typeface=""/>
    </a:majorFont>
    <a:minorFont>
      <a:latin typeface="Microsoft Sans Serif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7770845</TotalTime>
  <Words>4258</Words>
  <Application>Microsoft Office PowerPoint</Application>
  <PresentationFormat>Экран (4:3)</PresentationFormat>
  <Paragraphs>1228</Paragraphs>
  <Slides>44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60" baseType="lpstr">
      <vt:lpstr>Arial</vt:lpstr>
      <vt:lpstr>Book Antiqua</vt:lpstr>
      <vt:lpstr>Bookman Old Style</vt:lpstr>
      <vt:lpstr>Calibri</vt:lpstr>
      <vt:lpstr>Century Schoolbookновной текст)</vt:lpstr>
      <vt:lpstr>Constantia</vt:lpstr>
      <vt:lpstr>Courier New</vt:lpstr>
      <vt:lpstr>Georgia</vt:lpstr>
      <vt:lpstr>Lucida Sans</vt:lpstr>
      <vt:lpstr>Monotype Corsiva</vt:lpstr>
      <vt:lpstr>Times New Roman</vt:lpstr>
      <vt:lpstr>Wingdings</vt:lpstr>
      <vt:lpstr>Wingdings 2</vt:lpstr>
      <vt:lpstr>Поток</vt:lpstr>
      <vt:lpstr>Воздушный поток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выплачиваемые из бюджета денежных средств</vt:lpstr>
      <vt:lpstr>Презентация PowerPoint</vt:lpstr>
      <vt:lpstr>Структура расходов бюджета на 2021 год</vt:lpstr>
      <vt:lpstr> Структура расходов бюджета на 2020-2023годы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Александровского района на социальную политику, тыс.рублей</vt:lpstr>
      <vt:lpstr>Презентация PowerPoint</vt:lpstr>
      <vt:lpstr>Презентация PowerPoint</vt:lpstr>
      <vt:lpstr>Презентация PowerPoint</vt:lpstr>
      <vt:lpstr>Структура программных и непрограммных расходов бюджета  2020– 2023годах</vt:lpstr>
      <vt:lpstr>Муниципальные программы Александровского района  в 2021– 2023годах,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Александровского района на 2021 год и плановый период 2022 и 2023 годов с учетом интересов целевых групп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</vt:lpstr>
      <vt:lpstr>Средняя заработная плата работников дополнительного образования учреждений Александровского района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динамики и структуры расходов областного бюджета Оренбургской области на образование</dc:title>
  <dc:creator>плаза</dc:creator>
  <cp:lastModifiedBy>Admin</cp:lastModifiedBy>
  <cp:revision>838</cp:revision>
  <cp:lastPrinted>2020-12-22T09:54:23Z</cp:lastPrinted>
  <dcterms:created xsi:type="dcterms:W3CDTF">2016-10-04T11:24:34Z</dcterms:created>
  <dcterms:modified xsi:type="dcterms:W3CDTF">2020-12-25T07:22:39Z</dcterms:modified>
</cp:coreProperties>
</file>