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notesMasterIdLst>
    <p:notesMasterId r:id="rId37"/>
  </p:notesMasterIdLst>
  <p:sldIdLst>
    <p:sldId id="266" r:id="rId2"/>
    <p:sldId id="325" r:id="rId3"/>
    <p:sldId id="330" r:id="rId4"/>
    <p:sldId id="318" r:id="rId5"/>
    <p:sldId id="319" r:id="rId6"/>
    <p:sldId id="326" r:id="rId7"/>
    <p:sldId id="331" r:id="rId8"/>
    <p:sldId id="332" r:id="rId9"/>
    <p:sldId id="329" r:id="rId10"/>
    <p:sldId id="300" r:id="rId11"/>
    <p:sldId id="301" r:id="rId12"/>
    <p:sldId id="305" r:id="rId13"/>
    <p:sldId id="311" r:id="rId14"/>
    <p:sldId id="312" r:id="rId15"/>
    <p:sldId id="314" r:id="rId16"/>
    <p:sldId id="313" r:id="rId17"/>
    <p:sldId id="275" r:id="rId18"/>
    <p:sldId id="270" r:id="rId19"/>
    <p:sldId id="278" r:id="rId20"/>
    <p:sldId id="279" r:id="rId21"/>
    <p:sldId id="280" r:id="rId22"/>
    <p:sldId id="281" r:id="rId23"/>
    <p:sldId id="315" r:id="rId24"/>
    <p:sldId id="316" r:id="rId25"/>
    <p:sldId id="304" r:id="rId26"/>
    <p:sldId id="272" r:id="rId27"/>
    <p:sldId id="277" r:id="rId28"/>
    <p:sldId id="334" r:id="rId29"/>
    <p:sldId id="337" r:id="rId30"/>
    <p:sldId id="336" r:id="rId31"/>
    <p:sldId id="335" r:id="rId32"/>
    <p:sldId id="289" r:id="rId33"/>
    <p:sldId id="333" r:id="rId34"/>
    <p:sldId id="328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3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41"/>
          <c:w val="0.82259165272891743"/>
          <c:h val="0.5501018196616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541111.57111000002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944-93D9-0FCCECB12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541095.62956999999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7-4944-93D9-0FCCECB12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4098048"/>
        <c:axId val="104099840"/>
        <c:axId val="0"/>
      </c:bar3DChart>
      <c:catAx>
        <c:axId val="10409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4099840"/>
        <c:crosses val="autoZero"/>
        <c:auto val="1"/>
        <c:lblAlgn val="ctr"/>
        <c:lblOffset val="100"/>
        <c:noMultiLvlLbl val="0"/>
      </c:catAx>
      <c:valAx>
        <c:axId val="104099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04098048"/>
        <c:crosses val="autoZero"/>
        <c:crossBetween val="between"/>
      </c:valAx>
    </c:plotArea>
    <c:legend>
      <c:legendPos val="b"/>
      <c:overlay val="1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501"/>
          <c:w val="0.87816164779505379"/>
          <c:h val="0.82923935922407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ABB-46E8-820A-EA2074159E84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0ABB-46E8-820A-EA2074159E84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0ABB-46E8-820A-EA2074159E84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0ABB-46E8-820A-EA2074159E84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9-0ABB-46E8-820A-EA2074159E84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B-0ABB-46E8-820A-EA2074159E84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D-0ABB-46E8-820A-EA2074159E8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F-0ABB-46E8-820A-EA2074159E84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1-0ABB-46E8-820A-EA2074159E84}"/>
              </c:ext>
            </c:extLst>
          </c:dPt>
          <c:dLbls>
            <c:dLbl>
              <c:idx val="0"/>
              <c:layout>
                <c:manualLayout>
                  <c:x val="-5.6762342006284577E-2"/>
                  <c:y val="-0.195575648951809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B-46E8-820A-EA2074159E84}"/>
                </c:ext>
              </c:extLst>
            </c:dLbl>
            <c:dLbl>
              <c:idx val="1"/>
              <c:layout>
                <c:manualLayout>
                  <c:x val="4.2991844668934166E-2"/>
                  <c:y val="-0.26524175846305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B-46E8-820A-EA2074159E84}"/>
                </c:ext>
              </c:extLst>
            </c:dLbl>
            <c:dLbl>
              <c:idx val="2"/>
              <c:layout>
                <c:manualLayout>
                  <c:x val="4.5033743772382145E-2"/>
                  <c:y val="-4.2862436313108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B-46E8-820A-EA2074159E84}"/>
                </c:ext>
              </c:extLst>
            </c:dLbl>
            <c:dLbl>
              <c:idx val="3"/>
              <c:layout>
                <c:manualLayout>
                  <c:x val="1.7695971283332487E-2"/>
                  <c:y val="-0.2141778601204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B-46E8-820A-EA2074159E84}"/>
                </c:ext>
              </c:extLst>
            </c:dLbl>
            <c:dLbl>
              <c:idx val="4"/>
              <c:layout>
                <c:manualLayout>
                  <c:x val="-1.4290818149338034E-3"/>
                  <c:y val="8.9232132428459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BB-46E8-820A-EA2074159E84}"/>
                </c:ext>
              </c:extLst>
            </c:dLbl>
            <c:dLbl>
              <c:idx val="5"/>
              <c:layout>
                <c:manualLayout>
                  <c:x val="3.2722597778172204E-3"/>
                  <c:y val="-0.2714940491773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BB-46E8-820A-EA2074159E84}"/>
                </c:ext>
              </c:extLst>
            </c:dLbl>
            <c:dLbl>
              <c:idx val="6"/>
              <c:layout>
                <c:manualLayout>
                  <c:x val="0"/>
                  <c:y val="-0.105628813661719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BB-46E8-820A-EA2074159E84}"/>
                </c:ext>
              </c:extLst>
            </c:dLbl>
            <c:dLbl>
              <c:idx val="7"/>
              <c:layout>
                <c:manualLayout>
                  <c:x val="-7.8130549246805001E-2"/>
                  <c:y val="-0.11916501267069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BB-46E8-820A-EA2074159E84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BB-46E8-820A-EA2074159E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50001.3</c:v>
                </c:pt>
                <c:pt idx="1">
                  <c:v>1528.9</c:v>
                </c:pt>
                <c:pt idx="2">
                  <c:v>2560.3000000000002</c:v>
                </c:pt>
                <c:pt idx="3">
                  <c:v>5547.5</c:v>
                </c:pt>
                <c:pt idx="4">
                  <c:v>2536.3000000000002</c:v>
                </c:pt>
                <c:pt idx="5">
                  <c:v>329842.40000000002</c:v>
                </c:pt>
                <c:pt idx="6">
                  <c:v>50259.3</c:v>
                </c:pt>
                <c:pt idx="7">
                  <c:v>131</c:v>
                </c:pt>
                <c:pt idx="8">
                  <c:v>25736.2</c:v>
                </c:pt>
                <c:pt idx="9">
                  <c:v>3852.1</c:v>
                </c:pt>
                <c:pt idx="10">
                  <c:v>200</c:v>
                </c:pt>
                <c:pt idx="11">
                  <c:v>63176.1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B-46E8-820A-EA207415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534-BAFC-5D45692668E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2018 год (факт)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Лист1!$B$2:$B$14</c:f>
              <c:numCache>
                <c:formatCode>General</c:formatCode>
                <c:ptCount val="13"/>
                <c:pt idx="0">
                  <c:v>40411.123330000002</c:v>
                </c:pt>
                <c:pt idx="1">
                  <c:v>1404.7</c:v>
                </c:pt>
                <c:pt idx="2">
                  <c:v>2112.7299800000001</c:v>
                </c:pt>
                <c:pt idx="3">
                  <c:v>8971.4314099999992</c:v>
                </c:pt>
                <c:pt idx="4">
                  <c:v>12460.42596</c:v>
                </c:pt>
                <c:pt idx="5">
                  <c:v>256817.59288000001</c:v>
                </c:pt>
                <c:pt idx="6">
                  <c:v>54003.914210000003</c:v>
                </c:pt>
                <c:pt idx="7">
                  <c:v>87.94</c:v>
                </c:pt>
                <c:pt idx="8">
                  <c:v>34676.905500000001</c:v>
                </c:pt>
                <c:pt idx="9">
                  <c:v>7241.4185600000001</c:v>
                </c:pt>
                <c:pt idx="10">
                  <c:v>200</c:v>
                </c:pt>
                <c:pt idx="11">
                  <c:v>36785.451999999997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534-BAFC-5D45692668E9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2019 год (план)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Лист1!$C$2:$C$14</c:f>
              <c:numCache>
                <c:formatCode>#,##0.00000</c:formatCode>
                <c:ptCount val="13"/>
                <c:pt idx="0">
                  <c:v>51618.525249999999</c:v>
                </c:pt>
                <c:pt idx="1">
                  <c:v>1528.9</c:v>
                </c:pt>
                <c:pt idx="2">
                  <c:v>2595.3382999999999</c:v>
                </c:pt>
                <c:pt idx="3">
                  <c:v>5705.6985599999998</c:v>
                </c:pt>
                <c:pt idx="4">
                  <c:v>2870.0167999999999</c:v>
                </c:pt>
                <c:pt idx="5">
                  <c:v>331960.35129000002</c:v>
                </c:pt>
                <c:pt idx="6">
                  <c:v>51149.02259</c:v>
                </c:pt>
                <c:pt idx="7">
                  <c:v>131</c:v>
                </c:pt>
                <c:pt idx="8">
                  <c:v>26109.955139999998</c:v>
                </c:pt>
                <c:pt idx="9">
                  <c:v>3856.7245699999999</c:v>
                </c:pt>
                <c:pt idx="10">
                  <c:v>200</c:v>
                </c:pt>
                <c:pt idx="11">
                  <c:v>64874.173999999999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534-BAFC-5D45692668E9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2019 год (факт)2</c:v>
                </c:pt>
              </c:strCache>
            </c:strRef>
          </c:tx>
          <c:invertIfNegative val="0"/>
          <c:val>
            <c:numRef>
              <c:f>Лист1!$D$2:$D$14</c:f>
              <c:numCache>
                <c:formatCode>#,##0.00000</c:formatCode>
                <c:ptCount val="13"/>
                <c:pt idx="0">
                  <c:v>50001.335619999998</c:v>
                </c:pt>
                <c:pt idx="1">
                  <c:v>1528.9</c:v>
                </c:pt>
                <c:pt idx="2">
                  <c:v>2560.3297299999999</c:v>
                </c:pt>
                <c:pt idx="3">
                  <c:v>5547.5364</c:v>
                </c:pt>
                <c:pt idx="4">
                  <c:v>2536.28568</c:v>
                </c:pt>
                <c:pt idx="5">
                  <c:v>329842.38202000002</c:v>
                </c:pt>
                <c:pt idx="6">
                  <c:v>50259.346839999998</c:v>
                </c:pt>
                <c:pt idx="7">
                  <c:v>131</c:v>
                </c:pt>
                <c:pt idx="8">
                  <c:v>25736.237929999999</c:v>
                </c:pt>
                <c:pt idx="9">
                  <c:v>3852.1474899999998</c:v>
                </c:pt>
                <c:pt idx="10">
                  <c:v>200</c:v>
                </c:pt>
                <c:pt idx="11">
                  <c:v>63176.076999999997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E-4534-BAFC-5D4569266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99424"/>
        <c:axId val="37800960"/>
        <c:axId val="0"/>
      </c:bar3DChart>
      <c:catAx>
        <c:axId val="3779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7800960"/>
        <c:crosses val="autoZero"/>
        <c:auto val="1"/>
        <c:lblAlgn val="ctr"/>
        <c:lblOffset val="100"/>
        <c:noMultiLvlLbl val="0"/>
      </c:catAx>
      <c:valAx>
        <c:axId val="378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9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6669772893499"/>
          <c:y val="0.41357145632412834"/>
          <c:w val="0.14973589740017859"/>
          <c:h val="0.25894636432795065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c:spPr>
    </c:sideWall>
    <c:backWall>
      <c:thickness val="0"/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c:spPr>
    </c:backWall>
    <c:plotArea>
      <c:layout>
        <c:manualLayout>
          <c:layoutTarget val="inner"/>
          <c:xMode val="edge"/>
          <c:yMode val="edge"/>
          <c:x val="0.11284989126436315"/>
          <c:y val="1.6410226370673849E-2"/>
          <c:w val="0.76992912525328205"/>
          <c:h val="0.782726233921962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227161,0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B5-4BEE-985A-0B9A86842694}"/>
                </c:ext>
              </c:extLst>
            </c:dLbl>
            <c:dLbl>
              <c:idx val="1"/>
              <c:layout>
                <c:manualLayout>
                  <c:x val="1.5458889214296483E-3"/>
                  <c:y val="1.367497328492675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/>
                      <a:t>256817,6</a:t>
                    </a:r>
                    <a:endParaRPr lang="en-US" sz="1600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5-4BEE-985A-0B9A86842694}"/>
                </c:ext>
              </c:extLst>
            </c:dLbl>
            <c:dLbl>
              <c:idx val="2"/>
              <c:layout>
                <c:manualLayout>
                  <c:x val="0"/>
                  <c:y val="-3.28204527413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329842,4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5-4BEE-985A-0B9A86842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53481,2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5-4BEE-985A-0B9A8684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227161</c:v>
                </c:pt>
                <c:pt idx="1">
                  <c:v>256817.6</c:v>
                </c:pt>
                <c:pt idx="2">
                  <c:v>329842.40000000002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5-4BEE-985A-0B9A8684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19712"/>
        <c:axId val="40421248"/>
        <c:axId val="0"/>
      </c:bar3DChart>
      <c:catAx>
        <c:axId val="4041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421248"/>
        <c:crosses val="autoZero"/>
        <c:auto val="1"/>
        <c:lblAlgn val="ctr"/>
        <c:lblOffset val="100"/>
        <c:noMultiLvlLbl val="0"/>
      </c:catAx>
      <c:valAx>
        <c:axId val="4042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41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86482114308624"/>
          <c:y val="0.77455902362168105"/>
          <c:w val="0.15730649183271589"/>
          <c:h val="6.439011027585978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тыс. рублей</a:t>
            </a:r>
          </a:p>
        </c:rich>
      </c:tx>
      <c:layout>
        <c:manualLayout>
          <c:xMode val="edge"/>
          <c:yMode val="edge"/>
          <c:x val="0.80078978977835558"/>
          <c:y val="0.1871149674909579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33417102667937"/>
          <c:w val="0.96871121798023185"/>
          <c:h val="0.632344530521974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40595.1</c:v>
                </c:pt>
                <c:pt idx="1">
                  <c:v>54003.9</c:v>
                </c:pt>
                <c:pt idx="2">
                  <c:v>50259.3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161-B406-036C2858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606784"/>
        <c:axId val="45608320"/>
        <c:axId val="0"/>
      </c:bar3DChart>
      <c:catAx>
        <c:axId val="4560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608320"/>
        <c:crosses val="autoZero"/>
        <c:auto val="1"/>
        <c:lblAlgn val="ctr"/>
        <c:lblOffset val="100"/>
        <c:noMultiLvlLbl val="0"/>
      </c:catAx>
      <c:valAx>
        <c:axId val="456083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606784"/>
        <c:crosses val="autoZero"/>
        <c:crossBetween val="between"/>
      </c:valAx>
    </c:plotArea>
    <c:plotVisOnly val="1"/>
    <c:dispBlanksAs val="gap"/>
    <c:showDLblsOverMax val="0"/>
  </c:chart>
  <c:spPr>
    <a:solidFill>
      <a:srgbClr val="FFC0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27231800524287E-2"/>
          <c:y val="1.5482422986832407E-2"/>
          <c:w val="0.7568177139622253"/>
          <c:h val="0.8379558180227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13506828481038E-3"/>
                  <c:y val="-5.92588444991922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30084,5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4-4E95-BDF5-1DE775A15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24839,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E95-BDF5-1DE775A150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2018год</c:v>
                </c:pt>
                <c:pt idx="2">
                  <c:v>2019год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30084.5</c:v>
                </c:pt>
                <c:pt idx="1">
                  <c:v>34676.9</c:v>
                </c:pt>
                <c:pt idx="2">
                  <c:v>25736.2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4-4E95-BDF5-1DE775A15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91968"/>
        <c:axId val="45893504"/>
      </c:barChart>
      <c:catAx>
        <c:axId val="4589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893504"/>
        <c:crosses val="autoZero"/>
        <c:auto val="1"/>
        <c:lblAlgn val="ctr"/>
        <c:lblOffset val="100"/>
        <c:noMultiLvlLbl val="0"/>
      </c:catAx>
      <c:valAx>
        <c:axId val="4589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89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23635163085249"/>
          <c:y val="0.28421451701708822"/>
          <c:w val="0.17768992704345138"/>
          <c:h val="7.7763935160558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580412742525"/>
          <c:y val="4.458333333333335E-2"/>
          <c:w val="0.65081532087900773"/>
          <c:h val="0.762944444444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61487</c:v>
                </c:pt>
                <c:pt idx="1">
                  <c:v>1528.9</c:v>
                </c:pt>
                <c:pt idx="2">
                  <c:v>3387.2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D9D-A7DF-3BE6E8D97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61487</c:v>
                </c:pt>
                <c:pt idx="1">
                  <c:v>1528.9</c:v>
                </c:pt>
                <c:pt idx="2">
                  <c:v>1689.1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D9D-A7DF-3BE6E8D9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34080"/>
        <c:axId val="45935616"/>
      </c:barChart>
      <c:catAx>
        <c:axId val="4593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35616"/>
        <c:crosses val="autoZero"/>
        <c:auto val="1"/>
        <c:lblAlgn val="ctr"/>
        <c:lblOffset val="100"/>
        <c:noMultiLvlLbl val="0"/>
      </c:catAx>
      <c:valAx>
        <c:axId val="4593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34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1000"/>
            <a:satMod val="255000"/>
          </a:schemeClr>
        </a:gs>
        <a:gs pos="55000">
          <a:schemeClr val="accent6">
            <a:tint val="12000"/>
            <a:satMod val="255000"/>
          </a:schemeClr>
        </a:gs>
        <a:gs pos="100000">
          <a:schemeClr val="accent6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6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38357246604666E-3"/>
          <c:y val="8.7765260301827491E-2"/>
          <c:w val="0.96340343268171591"/>
          <c:h val="0.7684854338745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99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0765402033003E-2"/>
                  <c:y val="0.112890862168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8-497E-86F2-AB5EEC2B6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007010980941208E-2"/>
                  <c:y val="5.57181132669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8-497E-86F2-AB5EEC2B60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hlink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478377167955078E-2"/>
                  <c:y val="5.71906081604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C8-497E-86F2-AB5EEC2B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40976384"/>
        <c:axId val="40977920"/>
        <c:axId val="0"/>
      </c:bar3DChart>
      <c:catAx>
        <c:axId val="409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09779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0977920"/>
        <c:scaling>
          <c:orientation val="minMax"/>
          <c:max val="9000"/>
          <c:min val="0"/>
        </c:scaling>
        <c:delete val="1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40976384"/>
        <c:crosses val="autoZero"/>
        <c:crossBetween val="between"/>
        <c:majorUnit val="1000"/>
        <c:minorUnit val="200"/>
      </c:valAx>
      <c:spPr>
        <a:noFill/>
        <a:ln w="25340">
          <a:noFill/>
        </a:ln>
      </c:spPr>
    </c:plotArea>
    <c:legend>
      <c:legendPos val="b"/>
      <c:layout>
        <c:manualLayout>
          <c:xMode val="edge"/>
          <c:yMode val="edge"/>
          <c:x val="0.32037099244988559"/>
          <c:y val="0.91799223064461533"/>
          <c:w val="0.33255265145088986"/>
          <c:h val="7.2729546031339895E-2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6">
            <a:tint val="65000"/>
            <a:satMod val="270000"/>
          </a:schemeClr>
        </a:gs>
        <a:gs pos="25000">
          <a:schemeClr val="accent6">
            <a:tint val="60000"/>
            <a:satMod val="300000"/>
          </a:schemeClr>
        </a:gs>
        <a:gs pos="100000">
          <a:schemeClr val="accent6">
            <a:tint val="29000"/>
            <a:satMod val="400000"/>
          </a:schemeClr>
        </a:gs>
      </a:gsLst>
      <a:lin ang="16200000" scaled="1"/>
    </a:gradFill>
    <a:ln w="9525" cap="flat" cmpd="sng" algn="ctr">
      <a:solidFill>
        <a:schemeClr val="accent6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323245903592015E-2"/>
                  <c:y val="1.3738508309391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1-48F9-8803-E77BF20CE5F4}"/>
                </c:ext>
              </c:extLst>
            </c:dLbl>
            <c:dLbl>
              <c:idx val="1"/>
              <c:layout>
                <c:manualLayout>
                  <c:x val="-1.8981660409013557E-2"/>
                  <c:y val="1.70707030549580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1-48F9-8803-E77BF20CE5F4}"/>
                </c:ext>
              </c:extLst>
            </c:dLbl>
            <c:dLbl>
              <c:idx val="2"/>
              <c:layout>
                <c:manualLayout>
                  <c:x val="-2.3334858147895182E-2"/>
                  <c:y val="3.4346946894481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41-48F9-8803-E77BF20CE5F4}"/>
                </c:ext>
              </c:extLst>
            </c:dLbl>
            <c:dLbl>
              <c:idx val="3"/>
              <c:layout>
                <c:manualLayout>
                  <c:x val="-1.8104533007589019E-2"/>
                  <c:y val="6.8693893788963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20748</c:v>
                </c:pt>
                <c:pt idx="1">
                  <c:v>16785</c:v>
                </c:pt>
                <c:pt idx="2">
                  <c:v>18056</c:v>
                </c:pt>
                <c:pt idx="3">
                  <c:v>12849.4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41-48F9-8803-E77BF20CE5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01.01.2018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76572132387697E-2"/>
                  <c:y val="-3.6415065814970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41-48F9-8803-E77BF20CE5F4}"/>
                </c:ext>
              </c:extLst>
            </c:dLbl>
            <c:dLbl>
              <c:idx val="1"/>
              <c:layout>
                <c:manualLayout>
                  <c:x val="-6.6137566137566698E-3"/>
                  <c:y val="-2.296650717703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41-48F9-8803-E77BF20CE5F4}"/>
                </c:ext>
              </c:extLst>
            </c:dLbl>
            <c:dLbl>
              <c:idx val="2"/>
              <c:layout>
                <c:manualLayout>
                  <c:x val="-1.4483627323724086E-2"/>
                  <c:y val="-2.7477557515585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41-48F9-8803-E77BF20CE5F4}"/>
                </c:ext>
              </c:extLst>
            </c:dLbl>
            <c:dLbl>
              <c:idx val="3"/>
              <c:layout>
                <c:manualLayout>
                  <c:x val="-1.206968867172601E-3"/>
                  <c:y val="-2.0608168136688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20700</c:v>
                </c:pt>
                <c:pt idx="1">
                  <c:v>21922</c:v>
                </c:pt>
                <c:pt idx="2">
                  <c:v>18000</c:v>
                </c:pt>
                <c:pt idx="3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41-48F9-8803-E77BF20CE5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01.01.2019г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592569126686789E-3"/>
                  <c:y val="-9.2446565481102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41-48F9-8803-E77BF20CE5F4}"/>
                </c:ext>
              </c:extLst>
            </c:dLbl>
            <c:dLbl>
              <c:idx val="1"/>
              <c:layout>
                <c:manualLayout>
                  <c:x val="-2.2486772486772583E-2"/>
                  <c:y val="-2.2966507177033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41-48F9-8803-E77BF20CE5F4}"/>
                </c:ext>
              </c:extLst>
            </c:dLbl>
            <c:dLbl>
              <c:idx val="2"/>
              <c:layout>
                <c:manualLayout>
                  <c:x val="-9.25342798165661E-3"/>
                  <c:y val="-6.1824504410066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41-48F9-8803-E77BF20CE5F4}"/>
                </c:ext>
              </c:extLst>
            </c:dLbl>
            <c:dLbl>
              <c:idx val="3"/>
              <c:layout>
                <c:manualLayout>
                  <c:x val="-6.0348443358630068E-3"/>
                  <c:y val="-4.465103096282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22557</c:v>
                </c:pt>
                <c:pt idx="1">
                  <c:v>23028</c:v>
                </c:pt>
                <c:pt idx="2">
                  <c:v>20600</c:v>
                </c:pt>
                <c:pt idx="3">
                  <c:v>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41-48F9-8803-E77BF20CE5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01.01.2020г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717408355899326E-3"/>
                  <c:y val="-3.6312295422687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41-48F9-8803-E77BF20CE5F4}"/>
                </c:ext>
              </c:extLst>
            </c:dLbl>
            <c:dLbl>
              <c:idx val="1"/>
              <c:layout>
                <c:manualLayout>
                  <c:x val="-1.1461452392205963E-3"/>
                  <c:y val="-4.66163794910323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941-48F9-8803-E77BF20CE5F4}"/>
                </c:ext>
              </c:extLst>
            </c:dLbl>
            <c:dLbl>
              <c:idx val="2"/>
              <c:layout>
                <c:manualLayout>
                  <c:x val="-4.4255525129662035E-3"/>
                  <c:y val="-7.2128588478411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941-48F9-8803-E77BF20CE5F4}"/>
                </c:ext>
              </c:extLst>
            </c:dLbl>
            <c:dLbl>
              <c:idx val="3"/>
              <c:layout>
                <c:manualLayout>
                  <c:x val="8.4487820702082092E-3"/>
                  <c:y val="-3.7781641583929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</c:formatCode>
                <c:ptCount val="4"/>
                <c:pt idx="0">
                  <c:v>24100</c:v>
                </c:pt>
                <c:pt idx="1">
                  <c:v>30432.09</c:v>
                </c:pt>
                <c:pt idx="2">
                  <c:v>24120</c:v>
                </c:pt>
                <c:pt idx="3">
                  <c:v>24436.14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941-48F9-8803-E77BF20CE5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2020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092791513076448E-2"/>
                  <c:y val="-3.434694689448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941-48F9-8803-E77BF20CE5F4}"/>
                </c:ext>
              </c:extLst>
            </c:dLbl>
            <c:dLbl>
              <c:idx val="3"/>
              <c:layout>
                <c:manualLayout>
                  <c:x val="0"/>
                  <c:y val="-7.2128588478411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41-48F9-8803-E77BF20CE5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</c:formatCode>
                <c:ptCount val="4"/>
                <c:pt idx="0">
                  <c:v>25667</c:v>
                </c:pt>
                <c:pt idx="1">
                  <c:v>32304.02</c:v>
                </c:pt>
                <c:pt idx="2">
                  <c:v>25667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41-48F9-8803-E77BF20CE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79744"/>
        <c:axId val="45681280"/>
      </c:barChart>
      <c:catAx>
        <c:axId val="456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81280"/>
        <c:crosses val="autoZero"/>
        <c:auto val="1"/>
        <c:lblAlgn val="ctr"/>
        <c:lblOffset val="100"/>
        <c:noMultiLvlLbl val="0"/>
      </c:catAx>
      <c:valAx>
        <c:axId val="45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7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3051E-2"/>
          <c:w val="0.80000162626747495"/>
          <c:h val="0.5356810941574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Уточненные данные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542600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595-A594-8358A151BB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535372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595-A594-8358A151B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4212736"/>
        <c:axId val="104214528"/>
        <c:axId val="0"/>
      </c:bar3DChart>
      <c:catAx>
        <c:axId val="104212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4214528"/>
        <c:crosses val="autoZero"/>
        <c:auto val="1"/>
        <c:lblAlgn val="ctr"/>
        <c:lblOffset val="100"/>
        <c:noMultiLvlLbl val="0"/>
      </c:catAx>
      <c:valAx>
        <c:axId val="1042145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0421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636805974963813E-2"/>
          <c:y val="0.80482436649129663"/>
          <c:w val="0.83272608318011165"/>
          <c:h val="0.177297917678613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161268423991"/>
          <c:y val="4.227989731442406E-2"/>
          <c:w val="0.81929973130457812"/>
          <c:h val="0.40527389515018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B3D-4D4C-82E1-0CFAAC4E4EFF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D-4D4C-82E1-0CFAAC4E4EF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D-4D4C-82E1-0CFAAC4E4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5382272"/>
        <c:axId val="105383808"/>
        <c:axId val="0"/>
      </c:bar3DChart>
      <c:catAx>
        <c:axId val="10538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5383808"/>
        <c:crosses val="autoZero"/>
        <c:auto val="1"/>
        <c:lblAlgn val="ctr"/>
        <c:lblOffset val="100"/>
        <c:noMultiLvlLbl val="0"/>
      </c:catAx>
      <c:valAx>
        <c:axId val="1053838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05382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906277828137631E-2"/>
          <c:y val="0.69088793322759745"/>
          <c:w val="0.86441332795572257"/>
          <c:h val="0.262735579773035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13381951271706E-4"/>
          <c:y val="8.1944157880164986E-2"/>
          <c:w val="0.83839505254133184"/>
          <c:h val="0.6620062497465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098148423760044"/>
                  <c:y val="-1.1198050304816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67-4D31-9717-921B6EDBFE66}"/>
                </c:ext>
              </c:extLst>
            </c:dLbl>
            <c:dLbl>
              <c:idx val="1"/>
              <c:layout>
                <c:manualLayout>
                  <c:x val="-4.9915837443638335E-3"/>
                  <c:y val="-2.5195613185836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67-4D31-9717-921B6EDBFE66}"/>
                </c:ext>
              </c:extLst>
            </c:dLbl>
            <c:dLbl>
              <c:idx val="2"/>
              <c:layout>
                <c:manualLayout>
                  <c:x val="0.13144503860158097"/>
                  <c:y val="-0.257555157010773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67-4D31-9717-921B6EDBF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78612.362680000006</c:v>
                </c:pt>
                <c:pt idx="1">
                  <c:v>19858.19353</c:v>
                </c:pt>
                <c:pt idx="2">
                  <c:v>442625.07335999998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7-46DC-B73C-DD4FF5E190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52645696599748881"/>
          <c:y val="0.75957785995559579"/>
          <c:w val="0.44125285869704206"/>
          <c:h val="0.2360487282718145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38993459106132E-2"/>
          <c:y val="6.25E-2"/>
          <c:w val="0.65837991567245213"/>
          <c:h val="0.93011540384401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CC79-4C38-AA5E-AAC3EB63F720}"/>
              </c:ext>
            </c:extLst>
          </c:dPt>
          <c:dLbls>
            <c:dLbl>
              <c:idx val="0"/>
              <c:layout>
                <c:manualLayout>
                  <c:x val="-0.19396874159002417"/>
                  <c:y val="-0.115023451500557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79-4C38-AA5E-AAC3EB63F720}"/>
                </c:ext>
              </c:extLst>
            </c:dLbl>
            <c:dLbl>
              <c:idx val="1"/>
              <c:layout>
                <c:manualLayout>
                  <c:x val="0.14299885328899592"/>
                  <c:y val="-0.14314029520069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79-4C38-AA5E-AAC3EB63F720}"/>
                </c:ext>
              </c:extLst>
            </c:dLbl>
            <c:dLbl>
              <c:idx val="2"/>
              <c:layout>
                <c:manualLayout>
                  <c:x val="0"/>
                  <c:y val="-0.102243068000495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79-4C38-AA5E-AAC3EB63F720}"/>
                </c:ext>
              </c:extLst>
            </c:dLbl>
            <c:dLbl>
              <c:idx val="3"/>
              <c:layout>
                <c:manualLayout>
                  <c:x val="0"/>
                  <c:y val="-0.117579528200570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9-4C38-AA5E-AAC3EB63F720}"/>
                </c:ext>
              </c:extLst>
            </c:dLbl>
            <c:dLbl>
              <c:idx val="4"/>
              <c:layout>
                <c:manualLayout>
                  <c:x val="5.6633209223364714E-3"/>
                  <c:y val="-3.83413517660678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79-4C38-AA5E-AAC3EB63F720}"/>
                </c:ext>
              </c:extLst>
            </c:dLbl>
            <c:dLbl>
              <c:idx val="5"/>
              <c:layout>
                <c:manualLayout>
                  <c:x val="3.2564095303434716E-2"/>
                  <c:y val="-7.15701476003471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79-4C38-AA5E-AAC3EB63F720}"/>
                </c:ext>
              </c:extLst>
            </c:dLbl>
            <c:dLbl>
              <c:idx val="6"/>
              <c:layout>
                <c:manualLayout>
                  <c:x val="9.9108116140888269E-2"/>
                  <c:y val="3.06729204001487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79-4C38-AA5E-AAC3EB63F720}"/>
                </c:ext>
              </c:extLst>
            </c:dLbl>
            <c:dLbl>
              <c:idx val="7"/>
              <c:layout>
                <c:manualLayout>
                  <c:x val="9.9108116140888269E-3"/>
                  <c:y val="-5.1121534000247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79-4C38-AA5E-AAC3EB63F720}"/>
                </c:ext>
              </c:extLst>
            </c:dLbl>
            <c:dLbl>
              <c:idx val="8"/>
              <c:layout>
                <c:manualLayout>
                  <c:x val="-1.5574132536425299E-2"/>
                  <c:y val="-5.11215340002479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79-4C38-AA5E-AAC3EB63F720}"/>
                </c:ext>
              </c:extLst>
            </c:dLbl>
            <c:dLbl>
              <c:idx val="9"/>
              <c:layout>
                <c:manualLayout>
                  <c:x val="8.63656440656312E-2"/>
                  <c:y val="-4.08972272001983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79-4C38-AA5E-AAC3EB63F720}"/>
                </c:ext>
              </c:extLst>
            </c:dLbl>
            <c:dLbl>
              <c:idx val="10"/>
              <c:layout>
                <c:manualLayout>
                  <c:x val="5.3801548762196484E-2"/>
                  <c:y val="5.11215340002479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79-4C38-AA5E-AAC3EB63F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Налог,взимаемый в связи с применением упрощенной системы налогообложения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Платежи при пользовании природными ресурсами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Штрафы,санкции,возмещение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#,##0.0000</c:formatCode>
                <c:ptCount val="11"/>
                <c:pt idx="0">
                  <c:v>54463.8554</c:v>
                </c:pt>
                <c:pt idx="1">
                  <c:v>16883.361499999999</c:v>
                </c:pt>
                <c:pt idx="2" formatCode="#,##0.00000">
                  <c:v>1259.1534799999999</c:v>
                </c:pt>
                <c:pt idx="3" formatCode="#,##0.00000">
                  <c:v>2035.7725399999999</c:v>
                </c:pt>
                <c:pt idx="4" formatCode="#,##0.00000">
                  <c:v>610.74489000000005</c:v>
                </c:pt>
                <c:pt idx="5" formatCode="#,##0.00000">
                  <c:v>3359.47487</c:v>
                </c:pt>
                <c:pt idx="6">
                  <c:v>10994.113300000001</c:v>
                </c:pt>
                <c:pt idx="7" formatCode="#,##0.00000">
                  <c:v>346.21535999999998</c:v>
                </c:pt>
                <c:pt idx="8" formatCode="#,##0.00000">
                  <c:v>248.77332999999999</c:v>
                </c:pt>
                <c:pt idx="9" formatCode="#,##0.00000">
                  <c:v>1463.18625</c:v>
                </c:pt>
                <c:pt idx="10" formatCode="#,##0.00000">
                  <c:v>6805.9052899999997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1-4E69-96B4-B5638752E6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9511233107863302"/>
          <c:y val="5.872093116867852E-2"/>
          <c:w val="0.30205600846019875"/>
          <c:h val="0.86466560076255616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0275864524053E-2"/>
                  <c:y val="-2.475358488433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2-4C35-9790-3DA264F2F845}"/>
                </c:ext>
              </c:extLst>
            </c:dLbl>
            <c:dLbl>
              <c:idx val="1"/>
              <c:layout>
                <c:manualLayout>
                  <c:x val="6.1050600411022941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71188.399999999994</c:v>
                </c:pt>
                <c:pt idx="1">
                  <c:v>78612.399999999994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62-4C35-9790-3DA264F2F8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50438137773499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2-4C35-9790-3DA264F2F845}"/>
                </c:ext>
              </c:extLst>
            </c:dLbl>
            <c:dLbl>
              <c:idx val="1"/>
              <c:layout>
                <c:manualLayout>
                  <c:x val="3.7950373228473722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20097.400000000001</c:v>
                </c:pt>
                <c:pt idx="1">
                  <c:v>19858.2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62-4C35-9790-3DA264F2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4124288"/>
        <c:axId val="134125824"/>
        <c:axId val="0"/>
      </c:bar3DChart>
      <c:catAx>
        <c:axId val="13412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125824"/>
        <c:crosses val="autoZero"/>
        <c:auto val="1"/>
        <c:lblAlgn val="ctr"/>
        <c:lblOffset val="100"/>
        <c:noMultiLvlLbl val="0"/>
      </c:catAx>
      <c:valAx>
        <c:axId val="1341258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12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829149740071"/>
          <c:y val="0.17707364776275092"/>
          <c:w val="0.33515754511286766"/>
          <c:h val="0.204270078015776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225991</c:v>
                </c:pt>
                <c:pt idx="1">
                  <c:v>13571.59</c:v>
                </c:pt>
                <c:pt idx="2">
                  <c:v>178547.77</c:v>
                </c:pt>
                <c:pt idx="3">
                  <c:v>24514.720000000001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F-4F53-AB2C-282E434AE8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4213836003119"/>
          <c:y val="0.26533389044236599"/>
          <c:w val="0.31986629317346615"/>
          <c:h val="0.36445019409535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137652.4</c:v>
                </c:pt>
                <c:pt idx="1">
                  <c:v>26723.8</c:v>
                </c:pt>
                <c:pt idx="2">
                  <c:v>165747.20000000001</c:v>
                </c:pt>
                <c:pt idx="3">
                  <c:v>33980.6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6-47DD-89E3-6ED8CBED33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225991</c:v>
                </c:pt>
                <c:pt idx="1">
                  <c:v>13541.6</c:v>
                </c:pt>
                <c:pt idx="2">
                  <c:v>178547.8</c:v>
                </c:pt>
                <c:pt idx="3">
                  <c:v>24514.7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6-47DD-89E3-6ED8CBED3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687552"/>
        <c:axId val="87715200"/>
        <c:axId val="0"/>
      </c:bar3DChart>
      <c:catAx>
        <c:axId val="876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715200"/>
        <c:crosses val="autoZero"/>
        <c:auto val="1"/>
        <c:lblAlgn val="ctr"/>
        <c:lblOffset val="100"/>
        <c:noMultiLvlLbl val="0"/>
      </c:catAx>
      <c:valAx>
        <c:axId val="8771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687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8-4055-BE8F-D22EA5612D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8-4055-BE8F-D22EA5612D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78-4055-BE8F-D22EA5612D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78-4055-BE8F-D22EA5612D4A}"/>
              </c:ext>
            </c:extLst>
          </c:dPt>
          <c:cat>
            <c:strRef>
              <c:f>Лист1!$A$2:$A$5</c:f>
              <c:strCache>
                <c:ptCount val="4"/>
                <c:pt idx="0">
                  <c:v>Исполнено за 2018 год</c:v>
                </c:pt>
                <c:pt idx="1">
                  <c:v>Первоначальный план на 2019 год</c:v>
                </c:pt>
                <c:pt idx="2">
                  <c:v>Уточненный план на 2019 год</c:v>
                </c:pt>
                <c:pt idx="3">
                  <c:v>Исполнено за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455173.6</c:v>
                </c:pt>
                <c:pt idx="1">
                  <c:v>427800.9</c:v>
                </c:pt>
                <c:pt idx="2">
                  <c:v>542599.69999999995</c:v>
                </c:pt>
                <c:pt idx="3">
                  <c:v>535371.6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055-BE8F-D22EA561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39008"/>
        <c:axId val="33023488"/>
        <c:axId val="0"/>
      </c:bar3DChart>
      <c:catAx>
        <c:axId val="32939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23488"/>
        <c:crosses val="autoZero"/>
        <c:auto val="1"/>
        <c:lblAlgn val="ctr"/>
        <c:lblOffset val="100"/>
        <c:noMultiLvlLbl val="0"/>
      </c:catAx>
      <c:valAx>
        <c:axId val="3302348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3293900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2019 году составили </a:t>
          </a:r>
        </a:p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329 842,38202тыс. руб.</a:t>
          </a:r>
        </a:p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(61,6% от общей суммы расходов)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</dgm:pt>
    <dgm:pt modelId="{47DA4C33-E25A-4F25-BB4C-C0EE3B98AD35}" type="pres">
      <dgm:prSet presAssocID="{5AAD8C73-AD41-415A-8265-0CCFD3C93ED8}" presName="parentText" presStyleLbl="node1" presStyleIdx="0" presStyleCnt="1" custScaleY="103378" custLinFactNeighborX="-592" custLinFactNeighborY="4562">
        <dgm:presLayoutVars>
          <dgm:chMax val="0"/>
          <dgm:bulletEnabled val="1"/>
        </dgm:presLayoutVars>
      </dgm:prSet>
      <dgm:spPr/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D4415B98-B5EA-43A9-8BAE-2081A3146D9D}" type="presOf" srcId="{5AAD8C73-AD41-415A-8265-0CCFD3C93ED8}" destId="{47DA4C33-E25A-4F25-BB4C-C0EE3B98AD35}" srcOrd="0" destOrd="0" presId="urn:microsoft.com/office/officeart/2005/8/layout/vList2"/>
    <dgm:cxn modelId="{2E3086C0-2DAA-4FF0-96C8-21A3719F5BE2}" type="presOf" srcId="{3B86D03A-5F3B-435C-97E6-970E09C56712}" destId="{23A04BDF-16F3-455D-882A-0DC98D2D33A1}" srcOrd="0" destOrd="0" presId="urn:microsoft.com/office/officeart/2005/8/layout/vList2"/>
    <dgm:cxn modelId="{BA0698C0-9451-4D30-8E94-F67072D68E11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41641"/>
          <a:ext cx="5000660" cy="139820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2019 году составили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329 842,38202тыс. руб.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(61,6% от общей суммы расходов)</a:t>
          </a:r>
        </a:p>
      </dsp:txBody>
      <dsp:txXfrm>
        <a:off x="68255" y="109896"/>
        <a:ext cx="4864150" cy="126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0.26491</cdr:x>
      <cdr:y>0.14493</cdr:y>
    </cdr:from>
    <cdr:to>
      <cdr:x>0.28097</cdr:x>
      <cdr:y>0.2029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1CA69EE-D6C3-4E5B-8D3E-CCD967C2DBF3}"/>
            </a:ext>
          </a:extLst>
        </cdr:cNvPr>
        <cdr:cNvCxnSpPr/>
      </cdr:nvCxnSpPr>
      <cdr:spPr>
        <a:xfrm xmlns:a="http://schemas.openxmlformats.org/drawingml/2006/main" flipV="1">
          <a:off x="2376264" y="720080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0.06422</cdr:x>
      <cdr:y>0.28986</cdr:y>
    </cdr:from>
    <cdr:to>
      <cdr:x>0.10436</cdr:x>
      <cdr:y>0.34783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386DF4D6-038E-4412-A214-B21A5067B054}"/>
            </a:ext>
          </a:extLst>
        </cdr:cNvPr>
        <cdr:cNvCxnSpPr/>
      </cdr:nvCxnSpPr>
      <cdr:spPr>
        <a:xfrm xmlns:a="http://schemas.openxmlformats.org/drawingml/2006/main">
          <a:off x="576064" y="1440160"/>
          <a:ext cx="360040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0.05619</cdr:x>
      <cdr:y>0.36232</cdr:y>
    </cdr:from>
    <cdr:to>
      <cdr:x>0.10436</cdr:x>
      <cdr:y>0.3913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B51CEAA2-7B45-45B7-A617-1AFAD1AB0F5C}"/>
            </a:ext>
          </a:extLst>
        </cdr:cNvPr>
        <cdr:cNvCxnSpPr/>
      </cdr:nvCxnSpPr>
      <cdr:spPr>
        <a:xfrm xmlns:a="http://schemas.openxmlformats.org/drawingml/2006/main">
          <a:off x="504056" y="1800200"/>
          <a:ext cx="432048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0.22477</cdr:x>
      <cdr:y>0.14493</cdr:y>
    </cdr:from>
    <cdr:to>
      <cdr:x>0.24886</cdr:x>
      <cdr:y>0.2029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F6F4C9DC-53D9-4948-AB17-84142FAF6BA4}"/>
            </a:ext>
          </a:extLst>
        </cdr:cNvPr>
        <cdr:cNvCxnSpPr/>
      </cdr:nvCxnSpPr>
      <cdr:spPr>
        <a:xfrm xmlns:a="http://schemas.openxmlformats.org/drawingml/2006/main">
          <a:off x="2016224" y="720080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0.20872</cdr:x>
      <cdr:y>0.18841</cdr:y>
    </cdr:from>
    <cdr:to>
      <cdr:x>0.24886</cdr:x>
      <cdr:y>0.21739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53C054BD-6619-475E-966D-AC0782E907CB}"/>
            </a:ext>
          </a:extLst>
        </cdr:cNvPr>
        <cdr:cNvCxnSpPr/>
      </cdr:nvCxnSpPr>
      <cdr:spPr>
        <a:xfrm xmlns:a="http://schemas.openxmlformats.org/drawingml/2006/main" flipH="1" flipV="1">
          <a:off x="1872208" y="936104"/>
          <a:ext cx="36004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0.64269</cdr:x>
      <cdr:y>0.397</cdr:y>
    </cdr:from>
    <cdr:to>
      <cdr:x>0.73993</cdr:x>
      <cdr:y>0.55685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9888" y="1843464"/>
          <a:ext cx="798866" cy="7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0.44732</cdr:x>
      <cdr:y>0.14619</cdr:y>
    </cdr:from>
    <cdr:to>
      <cdr:x>0.56252</cdr:x>
      <cdr:y>0.22232</cdr:y>
    </cdr:to>
    <cdr:sp macro="" textlink="">
      <cdr:nvSpPr>
        <cdr:cNvPr id="5" name="TextBox 4"/>
        <cdr:cNvSpPr txBox="1"/>
      </cdr:nvSpPr>
      <cdr:spPr>
        <a:xfrm xmlns:a="http://schemas.openxmlformats.org/drawingml/2006/main" rot="20232045">
          <a:off x="3674853" y="678810"/>
          <a:ext cx="946446" cy="35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0.432</cdr:x>
      <cdr:y>0.30928</cdr:y>
    </cdr:from>
    <cdr:to>
      <cdr:x>0.528</cdr:x>
      <cdr:y>0.39765</cdr:y>
    </cdr:to>
    <cdr:sp macro="" textlink="">
      <cdr:nvSpPr>
        <cdr:cNvPr id="4" name="TextBox 3"/>
        <cdr:cNvSpPr txBox="1"/>
      </cdr:nvSpPr>
      <cdr:spPr>
        <a:xfrm xmlns:a="http://schemas.openxmlformats.org/drawingml/2006/main" rot="19538167">
          <a:off x="3857652" y="100013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</cdr:x>
      <cdr:y>0.85714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flipV="1">
          <a:off x="7143800" y="2571768"/>
          <a:ext cx="17859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0.0084</cdr:x>
      <cdr:y>0</cdr:y>
    </cdr:from>
    <cdr:to>
      <cdr:x>1</cdr:x>
      <cdr:y>0.2549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29" y="-857256"/>
          <a:ext cx="8429713" cy="92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0.45529</cdr:x>
      <cdr:y>0.2</cdr:y>
    </cdr:from>
    <cdr:to>
      <cdr:x>0.60976</cdr:x>
      <cdr:y>0.28333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000560" y="857256"/>
          <a:ext cx="135732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0.19894</cdr:x>
      <cdr:y>0.04561</cdr:y>
    </cdr:from>
    <cdr:to>
      <cdr:x>0.38397</cdr:x>
      <cdr:y>0.2334</cdr:y>
    </cdr:to>
    <cdr:sp macro="" textlink="">
      <cdr:nvSpPr>
        <cdr:cNvPr id="6" name="TextBox 5"/>
        <cdr:cNvSpPr txBox="1"/>
      </cdr:nvSpPr>
      <cdr:spPr>
        <a:xfrm xmlns:a="http://schemas.openxmlformats.org/drawingml/2006/main" rot="521370">
          <a:off x="1748034" y="195496"/>
          <a:ext cx="1625872" cy="80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0.48797</cdr:x>
      <cdr:y>0.44809</cdr:y>
    </cdr:from>
    <cdr:to>
      <cdr:x>0.59855</cdr:x>
      <cdr:y>0.50708</cdr:y>
    </cdr:to>
    <cdr:sp macro="" textlink="">
      <cdr:nvSpPr>
        <cdr:cNvPr id="8" name="TextBox 7"/>
        <cdr:cNvSpPr txBox="1"/>
      </cdr:nvSpPr>
      <cdr:spPr>
        <a:xfrm xmlns:a="http://schemas.openxmlformats.org/drawingml/2006/main" rot="572021">
          <a:off x="4287765" y="1920642"/>
          <a:ext cx="971586" cy="2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23-7E48-4908-99EB-DB8E89E2D5E7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619-D682-4E79-801E-BA91E419E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6512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1734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139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1506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3914" r:id="rId12"/>
    <p:sldLayoutId id="2147483953" r:id="rId13"/>
    <p:sldLayoutId id="2147483888" r:id="rId14"/>
    <p:sldLayoutId id="2147483673" r:id="rId15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bsolute-reconciliation.org/sitebuilder/images/imagesCAIJT1OC-730x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506"/>
            <a:ext cx="1385259" cy="186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000636"/>
            <a:ext cx="8215370" cy="13542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Решению Совета депутатов МО Александровский район от 23.06.2020 №272 «Об исполнении бюджета муниципального образования Александровский район за 2019  год»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510307"/>
            <a:ext cx="5235494" cy="349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8580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16760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391399"/>
              </p:ext>
            </p:extLst>
          </p:nvPr>
        </p:nvGraphicFramePr>
        <p:xfrm>
          <a:off x="257175" y="1571612"/>
          <a:ext cx="8886825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188640"/>
            <a:ext cx="7344817" cy="980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Структура расходов бюджета Александровского района 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по удельному весу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9784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Расходы районного бюджета по разделам и подразделам классификации расходов бюджета, (тыс. рублей)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5607586"/>
              </p:ext>
            </p:extLst>
          </p:nvPr>
        </p:nvGraphicFramePr>
        <p:xfrm>
          <a:off x="611560" y="1052736"/>
          <a:ext cx="7972452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51 618,52525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50 001,33562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-1 617,18963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1 488,53849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1 488,53839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816,19272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812,12241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-4,07031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20 073,86234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19 631,60727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-442,25507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9 774,32267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9 110,55925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-663,76342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91,60730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-91,60730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19 369,80173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18 954,30830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-415,49343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1 528,9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1 528,9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1 528,9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1 528,9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7298418"/>
              </p:ext>
            </p:extLst>
          </p:nvPr>
        </p:nvGraphicFramePr>
        <p:xfrm>
          <a:off x="357158" y="428604"/>
          <a:ext cx="8329641" cy="481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2 595,33830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2 560,32973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-35,00857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1 606,43830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1 571,42973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-35,00857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5 705,69856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5 547,53640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-158,16216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558,372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558,28649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-0,08551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1 033,01344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948,49422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-84,51922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73,55743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-73,55743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4 040,75569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4 040,75569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0821236"/>
              </p:ext>
            </p:extLst>
          </p:nvPr>
        </p:nvGraphicFramePr>
        <p:xfrm>
          <a:off x="357158" y="428604"/>
          <a:ext cx="8572560" cy="528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2 870,01680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2 536,28568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-333,73112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2 870,01680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2 536,28568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-333,73112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1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331 960,35129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329 842,38202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2 117,96927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41 914,70624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41 527,62096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-387,08528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245 746,80902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244 273,81072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-1 472,99830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24 002,25516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23 963,76238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-38,49278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2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701,00615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701,00615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19 595,57472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19 376,18181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-219,39291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7312919"/>
              </p:ext>
            </p:extLst>
          </p:nvPr>
        </p:nvGraphicFramePr>
        <p:xfrm>
          <a:off x="357158" y="428604"/>
          <a:ext cx="8329641" cy="45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7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51 149,02259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50 259,34684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-889,67575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37 546,87088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36 922,33542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-624,53546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80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 1 135,0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1 135,0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12 467,15171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12 202,01142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-265,14029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4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72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26 109,95514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25 736,23793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-373,71721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886,20424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886,20424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5 029,25090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5 029,24090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-0,01000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20 194,5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19 820,79279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-373,70721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3847618"/>
              </p:ext>
            </p:extLst>
          </p:nvPr>
        </p:nvGraphicFramePr>
        <p:xfrm>
          <a:off x="357159" y="116633"/>
          <a:ext cx="8535322" cy="553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1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3 856,72457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3 852,14749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-4,57708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506,39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506,39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4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3 335,33457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3 335,33457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4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10,42292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-4,57708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64 874,174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63 176,077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-1 698,097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36 487,0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36 487,0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25 000,0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25 000,0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7490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3 387,17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1 689,077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-1 698,097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542 599,70650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535 371,57871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-7 228,12779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144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429684" cy="837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Исполнение бюджета муниципального образования </a:t>
            </a:r>
            <a:br>
              <a:rPr lang="ru-RU" sz="2000" b="1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Александровский район по расходам за 2018– 2019 годы (тыс.руб.)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5138"/>
              </p:ext>
            </p:extLst>
          </p:nvPr>
        </p:nvGraphicFramePr>
        <p:xfrm>
          <a:off x="571473" y="1214422"/>
          <a:ext cx="8429685" cy="542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894299" y="218110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Тыс.рублей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32291"/>
              </p:ext>
            </p:extLst>
          </p:nvPr>
        </p:nvGraphicFramePr>
        <p:xfrm>
          <a:off x="214282" y="1214422"/>
          <a:ext cx="8858311" cy="52876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1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Уточненный план на 2019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 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Динамика к 2018 году, %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40</a:t>
                      </a:r>
                      <a:r>
                        <a:rPr lang="ru-RU" sz="1200" u="none" strike="noStrike" baseline="0" dirty="0"/>
                        <a:t> 411,12333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51 618,52525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50 001,33562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96,87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123,73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1 404,7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1 528,9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1 528,9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</a:t>
                      </a:r>
                      <a:r>
                        <a:rPr lang="ru-RU" sz="1200" u="none" strike="noStrike" baseline="0" dirty="0"/>
                        <a:t> 112,72998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2 595,33830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2 560,32973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121,19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</a:t>
                      </a:r>
                      <a:r>
                        <a:rPr lang="ru-RU" sz="1200" u="none" strike="noStrike" baseline="0" dirty="0"/>
                        <a:t> 971,43141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5 705,69856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5 547,53640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97,23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61,84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12</a:t>
                      </a:r>
                      <a:r>
                        <a:rPr lang="ru-RU" sz="1200" u="none" strike="noStrike" baseline="0" dirty="0"/>
                        <a:t> 460,42596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2 870,01680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2 536,28568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88,37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20,35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256</a:t>
                      </a:r>
                      <a:r>
                        <a:rPr lang="ru-RU" sz="1200" u="none" strike="noStrike" baseline="0" dirty="0"/>
                        <a:t> 817,59288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331 960,35129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329 842,38202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128,43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Культура и 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54</a:t>
                      </a:r>
                      <a:r>
                        <a:rPr lang="ru-RU" sz="1200" u="none" strike="noStrike" baseline="0" dirty="0"/>
                        <a:t> 003,91421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51 149,02259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50 259,34684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93,07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Здравоохранение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87,94000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148,96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34</a:t>
                      </a:r>
                      <a:r>
                        <a:rPr lang="ru-RU" sz="1200" u="none" strike="noStrike" baseline="0" dirty="0"/>
                        <a:t> 676,90550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26 109,95514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25 736,23793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74,22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7</a:t>
                      </a:r>
                      <a:r>
                        <a:rPr lang="ru-RU" sz="1200" u="none" strike="noStrike" baseline="0" dirty="0"/>
                        <a:t> 241,41856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3 856,72457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3 852,14749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53,20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3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36</a:t>
                      </a:r>
                      <a:r>
                        <a:rPr lang="ru-RU" sz="1200" u="none" strike="noStrike" baseline="0" dirty="0"/>
                        <a:t> 785,45200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64 874,174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63 176,077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97,38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171,74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ИТОГО РАСХОДОВ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455</a:t>
                      </a:r>
                      <a:r>
                        <a:rPr lang="ru-RU" sz="1200" u="none" strike="noStrike" baseline="0" dirty="0"/>
                        <a:t> 173,63383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542 599,70650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535 371,57871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117,62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4286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cap="small" dirty="0">
                <a:solidFill>
                  <a:schemeClr val="tx1"/>
                </a:solidFill>
                <a:latin typeface="+mn-lt"/>
              </a:rPr>
              <a:t>Динамика расходов бюджета по разделам за 2018-2019годы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0565164"/>
              </p:ext>
            </p:extLst>
          </p:nvPr>
        </p:nvGraphicFramePr>
        <p:xfrm>
          <a:off x="755576" y="764704"/>
          <a:ext cx="8183562" cy="53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75685186"/>
              </p:ext>
            </p:extLst>
          </p:nvPr>
        </p:nvGraphicFramePr>
        <p:xfrm>
          <a:off x="285720" y="274638"/>
          <a:ext cx="500066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283711"/>
              </p:ext>
            </p:extLst>
          </p:nvPr>
        </p:nvGraphicFramePr>
        <p:xfrm>
          <a:off x="457200" y="1785926"/>
          <a:ext cx="4829176" cy="44008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1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41 527,62096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244 273,81072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23 963,76238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701,00615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19 376,18181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945" name="Picture 1" descr="C:\Documents and Settings\Admin\Мои документы\Загрузки\презентация\a2eab31020320d6131263e8cd31eab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018034" cy="2005024"/>
          </a:xfrm>
          <a:prstGeom prst="rect">
            <a:avLst/>
          </a:prstGeom>
          <a:noFill/>
        </p:spPr>
      </p:pic>
      <p:pic>
        <p:nvPicPr>
          <p:cNvPr id="82946" name="Picture 2" descr="C:\Documents and Settings\Admin\Мои документы\Загрузки\презентация\inde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642918"/>
            <a:ext cx="3000396" cy="1996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" y="1409379"/>
            <a:ext cx="9081035" cy="5448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0" y="260648"/>
            <a:ext cx="7921311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Основные показатели бюджета муниципального образования Александровский район за 2019 год (тыс.рублей)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5766509"/>
              </p:ext>
            </p:extLst>
          </p:nvPr>
        </p:nvGraphicFramePr>
        <p:xfrm>
          <a:off x="214282" y="2405312"/>
          <a:ext cx="2919144" cy="23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84405"/>
              </p:ext>
            </p:extLst>
          </p:nvPr>
        </p:nvGraphicFramePr>
        <p:xfrm>
          <a:off x="214282" y="4714884"/>
          <a:ext cx="5779590" cy="1991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541 111,57111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541 095,62957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-15,94154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542 599,70650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535 371,57871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-7 228,12779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(+)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-1 488,13539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5 724,05086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6492148"/>
              </p:ext>
            </p:extLst>
          </p:nvPr>
        </p:nvGraphicFramePr>
        <p:xfrm>
          <a:off x="2931956" y="2421416"/>
          <a:ext cx="3280087" cy="2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09019"/>
              </p:ext>
            </p:extLst>
          </p:nvPr>
        </p:nvGraphicFramePr>
        <p:xfrm>
          <a:off x="3275257" y="2188296"/>
          <a:ext cx="2919600" cy="59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919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542 599,70650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535 371,57871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98,67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81590" y="1285861"/>
            <a:ext cx="2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Доходы бюджета МО Александровский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/>
              <a:t>район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14505"/>
              </p:ext>
            </p:extLst>
          </p:nvPr>
        </p:nvGraphicFramePr>
        <p:xfrm>
          <a:off x="285720" y="2210764"/>
          <a:ext cx="2918127" cy="5963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4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541 111,57111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541 095,62957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99,9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285861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Дефицит(</a:t>
            </a:r>
            <a:r>
              <a:rPr lang="ru-RU" sz="1600" dirty="0" err="1"/>
              <a:t>профицит</a:t>
            </a:r>
            <a:r>
              <a:rPr lang="ru-RU" sz="1600" dirty="0"/>
              <a:t>) бюджета МО Александровский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54997"/>
              </p:ext>
            </p:extLst>
          </p:nvPr>
        </p:nvGraphicFramePr>
        <p:xfrm>
          <a:off x="6228184" y="2191682"/>
          <a:ext cx="2701534" cy="6199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89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395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-1 488,13539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5 724,05086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61802652"/>
              </p:ext>
            </p:extLst>
          </p:nvPr>
        </p:nvGraphicFramePr>
        <p:xfrm>
          <a:off x="5853228" y="2828544"/>
          <a:ext cx="3005052" cy="1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4797152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/>
              <a:t>Объем </a:t>
            </a:r>
            <a:r>
              <a:rPr lang="ru-RU" sz="1400" b="1" dirty="0"/>
              <a:t>муниципального долга</a:t>
            </a:r>
            <a:r>
              <a:rPr lang="ru-RU" sz="1400" dirty="0"/>
              <a:t>  на 01.01.2020 года составил 0,00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632" y="3210454"/>
            <a:ext cx="229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605" y="297166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62" y="3500438"/>
            <a:ext cx="714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11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в 2017 – 2019 годах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698345"/>
              </p:ext>
            </p:extLst>
          </p:nvPr>
        </p:nvGraphicFramePr>
        <p:xfrm>
          <a:off x="465736" y="2324937"/>
          <a:ext cx="8215338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cs230.vk.me/v230703/ec/Q_m06XDcf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14644" cy="19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1" name="Picture 1" descr="C:\Documents and Settings\Admin\Мои документы\Загрузки\презентация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873427" cy="1508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50870"/>
            <a:ext cx="8858312" cy="9397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9732001"/>
              </p:ext>
            </p:extLst>
          </p:nvPr>
        </p:nvGraphicFramePr>
        <p:xfrm>
          <a:off x="357158" y="2857496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2" name="AutoShape 8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3" name="Picture 1" descr="C:\Documents and Settings\Admin\Мои документы\Загрузки\презентация\kazaki-oren-ob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18" y="857232"/>
            <a:ext cx="2704162" cy="1906434"/>
          </a:xfrm>
          <a:prstGeom prst="rect">
            <a:avLst/>
          </a:prstGeom>
          <a:noFill/>
        </p:spPr>
      </p:pic>
      <p:pic>
        <p:nvPicPr>
          <p:cNvPr id="79874" name="Picture 2" descr="C:\Documents and Settings\Admin\Мои документы\Загрузки\презентация\2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1981198" cy="1789738"/>
          </a:xfrm>
          <a:prstGeom prst="rect">
            <a:avLst/>
          </a:prstGeom>
          <a:noFill/>
        </p:spPr>
      </p:pic>
      <p:pic>
        <p:nvPicPr>
          <p:cNvPr id="79875" name="Picture 3" descr="C:\Documents and Settings\Admin\Мои документы\Загрузки\презентация\index78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2834079" cy="1885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Динамика расходов бюджета </a:t>
            </a:r>
            <a:b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Александровского района</a:t>
            </a:r>
            <a:b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 СОЦИАЛЬНУЮ ПОЛИТИКУ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9214826"/>
              </p:ext>
            </p:extLst>
          </p:nvPr>
        </p:nvGraphicFramePr>
        <p:xfrm>
          <a:off x="357126" y="2071678"/>
          <a:ext cx="87868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14310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49" name="Picture 1" descr="C:\Documents and Settings\Admin\Мои документы\Загрузки\презентация\Забота о подрастающем поко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264157" cy="1698693"/>
          </a:xfrm>
          <a:prstGeom prst="rect">
            <a:avLst/>
          </a:prstGeom>
          <a:noFill/>
        </p:spPr>
      </p:pic>
      <p:pic>
        <p:nvPicPr>
          <p:cNvPr id="78850" name="Picture 2" descr="C:\Documents and Settings\Admin\Мои документы\Загрузки\презентаци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547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межбюджетных трансфертов бюджетам поселений из районного бюджета, 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9072524"/>
              </p:ext>
            </p:extLst>
          </p:nvPr>
        </p:nvGraphicFramePr>
        <p:xfrm>
          <a:off x="785786" y="15001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04628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районного бюджета за 2019 год, тыс. рублей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1472257"/>
              </p:ext>
            </p:extLst>
          </p:nvPr>
        </p:nvGraphicFramePr>
        <p:xfrm>
          <a:off x="539552" y="1700808"/>
          <a:ext cx="8229600" cy="439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ведомства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Финансовый отдел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75 171,11495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73 013,63565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327 912,91984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325 459,78614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55 183,83459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54 255,65760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82 494,36268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81 018,05339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 муниципального образования Александровский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1 822,47444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1 614,02301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по молодежной политике, физической культуре, спорту и туризму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10,42292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542 599,70650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535 371,57871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98,67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73073"/>
              </p:ext>
            </p:extLst>
          </p:nvPr>
        </p:nvGraphicFramePr>
        <p:xfrm>
          <a:off x="201613" y="1412875"/>
          <a:ext cx="8751887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Worksheet" r:id="rId3" imgW="7210492" imgH="3086111" progId="Excel.Sheet.8">
                  <p:embed/>
                </p:oleObj>
              </mc:Choice>
              <mc:Fallback>
                <p:oleObj name="Worksheet" r:id="rId3" imgW="7210492" imgH="3086111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412875"/>
                        <a:ext cx="8751887" cy="377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(тыс. рублей)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11560" y="289967"/>
            <a:ext cx="8208187" cy="54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soft" dir="b">
              <a:rot lat="0" lon="0" rev="9000000"/>
            </a:lightRig>
          </a:scene3d>
          <a:sp3d contourW="35000" prstMaterial="matte">
            <a:contourClr>
              <a:schemeClr val="accent5">
                <a:tint val="10000"/>
                <a:satMod val="1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Общий объем программных и непрограммных расходов  районного бюджета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Всего расходы за 2019 год:      535 371,57871 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Программные расходы по 10 муниципальным программам</a:t>
              </a:r>
              <a:r>
                <a:rPr lang="en-US" b="1" dirty="0"/>
                <a:t>:</a:t>
              </a:r>
              <a:endParaRPr lang="ru-RU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Не программные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571604" y="4199138"/>
            <a:ext cx="1928826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533 547,13278</a:t>
              </a:r>
            </a:p>
            <a:p>
              <a:pPr algn="ctr">
                <a:buNone/>
              </a:pPr>
              <a:r>
                <a:rPr lang="ru-RU" b="1" dirty="0"/>
                <a:t>тыс. рублей (99,66%)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799557" cy="1120177"/>
            <a:chOff x="0" y="127484"/>
            <a:chExt cx="5068721" cy="924971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241" y="207776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1 824,44593 тыс. рублей (0,34%)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357258" cy="1857388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94210" name="Picture 2" descr="C:\Documents and Settings\Admin\Мои документы\Загрузки\презентация\images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0719" y="5344357"/>
            <a:ext cx="2098683" cy="1279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92396"/>
              </p:ext>
            </p:extLst>
          </p:nvPr>
        </p:nvGraphicFramePr>
        <p:xfrm>
          <a:off x="428596" y="261409"/>
          <a:ext cx="7959828" cy="6409282"/>
        </p:xfrm>
        <a:graphic>
          <a:graphicData uri="http://schemas.openxmlformats.org/drawingml/2006/table">
            <a:tbl>
              <a:tblPr lastRow="1"/>
              <a:tblGrid>
                <a:gridCol w="491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0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муниципальных программ Александровского района за 2019 год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(тыс. рублей)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муниципальной программы (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исполнение, %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344 756,84981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342 265,22487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99,28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51 028,05259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50 138,36684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98,26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4 453,00565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4 453,00565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3 755,56532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3 755,56532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16 991,58834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16 464,63649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96,9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43 450,68410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42 592,93550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98,03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эффективности в муниципальном образовании Александровского района Оренбургской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области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116,49846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570,864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570,864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306"/>
                  </a:ext>
                </a:extLst>
              </a:tr>
              <a:tr h="71233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  <a:p>
                      <a:pPr algn="l" fontAlgn="auto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75 439,12225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73 190,03565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97,02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0418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540 562,23206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533 547,13278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98,7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B8E7F4-F3D0-428C-A489-DE37667BCB6D}"/>
              </a:ext>
            </a:extLst>
          </p:cNvPr>
          <p:cNvSpPr/>
          <p:nvPr/>
        </p:nvSpPr>
        <p:spPr>
          <a:xfrm>
            <a:off x="755576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2019 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01A21C-A4A7-4F29-BB24-B8EE58613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5169"/>
              </p:ext>
            </p:extLst>
          </p:nvPr>
        </p:nvGraphicFramePr>
        <p:xfrm>
          <a:off x="1179906" y="1124744"/>
          <a:ext cx="6763455" cy="5102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План 2019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Факт 2019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02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</a:t>
                      </a:r>
                      <a:r>
                        <a:rPr lang="ru-RU" sz="800" b="1" i="0" u="none" strike="noStrike" kern="1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.м.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5677,7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5677,65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33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(ред. от 01.09.2017 №528/124-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ОЗ) «О предоставлении гражданам, проживающим на территории Оренбургской области, жилых помещений жилищного фонда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2601,4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2271,06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071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218752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6CDC8A-1281-4CB2-AE0D-32D091FFE953}"/>
              </a:ext>
            </a:extLst>
          </p:cNvPr>
          <p:cNvSpPr/>
          <p:nvPr/>
        </p:nvSpPr>
        <p:spPr>
          <a:xfrm>
            <a:off x="1043609" y="404665"/>
            <a:ext cx="660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2019 год с учетом интересов целевых 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43CCCA-D0F0-4F51-9391-8911A570A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38543"/>
              </p:ext>
            </p:extLst>
          </p:nvPr>
        </p:nvGraphicFramePr>
        <p:xfrm>
          <a:off x="323529" y="1511440"/>
          <a:ext cx="8424935" cy="32255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7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1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6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1306,77</a:t>
                      </a:r>
                    </a:p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16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6637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9127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0129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Исполнение доходов муниципального образования Александровский район </a:t>
            </a:r>
            <a:br>
              <a:rPr lang="ru-RU" sz="2000" b="1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 за 2019 год (тыс. рублей)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2792018"/>
              </p:ext>
            </p:extLst>
          </p:nvPr>
        </p:nvGraphicFramePr>
        <p:xfrm>
          <a:off x="1331640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6083" name="Picture 3" descr="C:\Users\KOMP1\Downloads\5eb3889b0bc787f30d08aabfc26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3223508" cy="18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9031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3C3E84-E997-4FDD-B7EC-FC8AAA98E20A}"/>
              </a:ext>
            </a:extLst>
          </p:cNvPr>
          <p:cNvSpPr/>
          <p:nvPr/>
        </p:nvSpPr>
        <p:spPr>
          <a:xfrm>
            <a:off x="755576" y="404665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2019 год с учетом интересов целевых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2D43894-2463-4110-B2F4-BF0DCD349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60804"/>
              </p:ext>
            </p:extLst>
          </p:nvPr>
        </p:nvGraphicFramePr>
        <p:xfrm>
          <a:off x="467545" y="1412776"/>
          <a:ext cx="8208909" cy="4472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677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2143,064</a:t>
                      </a:r>
                    </a:p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2143,064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021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16.10.2015 г №10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 на одного обучающегося в день - 3,45 рублей за счет средств местного бюджета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963,81765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929,44035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07.03.2018)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20101,69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233,17128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62798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FCEAC2-5E76-4B04-9AE0-FF3BA3643F42}"/>
              </a:ext>
            </a:extLst>
          </p:cNvPr>
          <p:cNvSpPr/>
          <p:nvPr/>
        </p:nvSpPr>
        <p:spPr>
          <a:xfrm>
            <a:off x="683568" y="188640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за 2019 год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C312AA-C76E-4026-AD64-43635BD00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17773"/>
              </p:ext>
            </p:extLst>
          </p:nvPr>
        </p:nvGraphicFramePr>
        <p:xfrm>
          <a:off x="827584" y="1340768"/>
          <a:ext cx="7488831" cy="43690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31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4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648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02.05.2017)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6199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4299,10649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40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 104/26-ОЗ «Об оплате труда приемных родителей и льготах, предоставляемых приемной семье в Оренбургской области» (ред. от 28.12.2017)</a:t>
                      </a: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6199 рубль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4047,947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6040,00 рублей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2817,14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443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2815,73422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88346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4814" y="188640"/>
            <a:ext cx="8498686" cy="7985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Динамика муниципального долга Александровского района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за 2017 – 2019 годы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 rot="10800000" flipV="1">
            <a:off x="6804025" y="484099"/>
            <a:ext cx="165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Object 1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2647333"/>
              </p:ext>
            </p:extLst>
          </p:nvPr>
        </p:nvGraphicFramePr>
        <p:xfrm>
          <a:off x="395536" y="1916832"/>
          <a:ext cx="6897385" cy="418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3187" name="Picture 3" descr="C:\Documents and Settings\Admin\Мои документы\Загрузки\презентация\inde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692697"/>
            <a:ext cx="2130765" cy="1189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3B84D4-E0E0-4281-968B-B11928BE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2" y="1196752"/>
            <a:ext cx="8595216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144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50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Средняя заработная плата работников образования и культуры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8496382"/>
              </p:ext>
            </p:extLst>
          </p:nvPr>
        </p:nvGraphicFramePr>
        <p:xfrm>
          <a:off x="611560" y="1340768"/>
          <a:ext cx="7891670" cy="36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97858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Открытые муниципальные информационные ресурсы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aleksandrovka56.ru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5058" name="Picture 2" descr="C:\Users\KOMP1\Downloads\music_for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821809" cy="26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Структура доходов бюджета муниципального образования Александровский район по налоговым и неналоговым доходам за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1307641"/>
              </p:ext>
            </p:extLst>
          </p:nvPr>
        </p:nvGraphicFramePr>
        <p:xfrm>
          <a:off x="179512" y="1412776"/>
          <a:ext cx="897000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6" name="Picture 2" descr="C:\Users\KOMP1\Downloads\53ca928b9c02a5cfa6bc2bd0b85684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2326010" cy="12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859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Динамика поступления налоговых и неналоговых доходов в бюджет муниципального образования Александровский район за 2018 и 2019 годы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2962578"/>
              </p:ext>
            </p:extLst>
          </p:nvPr>
        </p:nvGraphicFramePr>
        <p:xfrm>
          <a:off x="395536" y="1628800"/>
          <a:ext cx="76968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250" name="Picture 2" descr="C:\Documents and Settings\Admin\Мои документы\Загрузки\презентация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255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83568" y="388695"/>
            <a:ext cx="7704856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Налоговые и неналоговые доходы, 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197722"/>
              </p:ext>
            </p:extLst>
          </p:nvPr>
        </p:nvGraphicFramePr>
        <p:xfrm>
          <a:off x="500034" y="1071546"/>
          <a:ext cx="8095492" cy="517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055,41003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98 470,55621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2 415,14618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51 464,31200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54 463,85540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999,5434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20 838,05203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20 789,03241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-49,01962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3 370,00000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3 359,47487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-10,52513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454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11 020,00000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10 994,11330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-25,8867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373,27600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346,21536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-27,06064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73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249,77000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248,77333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-0,99667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6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1 452,00000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1 463,18625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11,18625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62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7 288,00000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6 805,90529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-482,09471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6797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Структура доходов бюджета муниципального образования Александровский район по безвозмездным поступлениям за 2019 год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09064309"/>
              </p:ext>
            </p:extLst>
          </p:nvPr>
        </p:nvGraphicFramePr>
        <p:xfrm>
          <a:off x="611560" y="1412776"/>
          <a:ext cx="7416824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8130" name="Picture 2" descr="C:\Users\KOMP1\Downloads\5136499_d_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790879" cy="25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060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Безвозмездные поступления,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99425"/>
              </p:ext>
            </p:extLst>
          </p:nvPr>
        </p:nvGraphicFramePr>
        <p:xfrm>
          <a:off x="1331640" y="1268760"/>
          <a:ext cx="60960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445 056,16108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442 625,07336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-2 431,08772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225 991,000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225 991,000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13 571,700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13 571,591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-0,109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179 042,900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178 547,76728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-495,13272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26 450,56108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24 514,71508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-1 935,846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9154" name="Picture 2" descr="C:\Users\KOMP1\Downloads\149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05" y="4365104"/>
            <a:ext cx="4896544" cy="21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28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3825" y="327183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Динамика безвозмездных поступлений бюджета 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Times New Roman" pitchFamily="18" charset="0"/>
              </a:rPr>
              <a:t>«Александровский район» в 2018 - 2019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00220"/>
              </p:ext>
            </p:extLst>
          </p:nvPr>
        </p:nvGraphicFramePr>
        <p:xfrm>
          <a:off x="214896" y="4941168"/>
          <a:ext cx="8640760" cy="135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137 652,4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26 723,8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747,2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33 980,6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225 991,0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13 571,6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178 547,8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24 514,7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9578162"/>
              </p:ext>
            </p:extLst>
          </p:nvPr>
        </p:nvGraphicFramePr>
        <p:xfrm>
          <a:off x="755576" y="1196752"/>
          <a:ext cx="77768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43212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2943</TotalTime>
  <Words>2493</Words>
  <Application>Microsoft Office PowerPoint</Application>
  <PresentationFormat>Экран (4:3)</PresentationFormat>
  <Paragraphs>833</Paragraphs>
  <Slides>35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</vt:lpstr>
      <vt:lpstr>Constantia</vt:lpstr>
      <vt:lpstr>Franklin Gothic Book</vt:lpstr>
      <vt:lpstr>Monotype Corsiva</vt:lpstr>
      <vt:lpstr>Perpetua</vt:lpstr>
      <vt:lpstr>Times New Roman</vt:lpstr>
      <vt:lpstr>Wingdings 2</vt:lpstr>
      <vt:lpstr>Справедливость</vt:lpstr>
      <vt:lpstr>Worksheet</vt:lpstr>
      <vt:lpstr>Презентация PowerPoint</vt:lpstr>
      <vt:lpstr>Основные показатели бюджета муниципального образования Александровский район за 2019 год (тыс.рублей)</vt:lpstr>
      <vt:lpstr>Исполнение доходов муниципального образования Александровский район   за 2019 год (тыс. рублей)</vt:lpstr>
      <vt:lpstr>Структура доходов бюджета муниципального образования Александровский район по налоговым и неналоговым доходам за 2019 год</vt:lpstr>
      <vt:lpstr>Динамика поступления налоговых и неналоговых доходов в бюджет муниципального образования Александровский район за 2018 и 2019 годы (тыс.руб.)</vt:lpstr>
      <vt:lpstr>Презентация PowerPoint</vt:lpstr>
      <vt:lpstr>Структура доходов бюджета муниципального образования Александровский район по безвозмездным поступлениям за 2019 год</vt:lpstr>
      <vt:lpstr>Безвозмездные поступления, тыс. руб.</vt:lpstr>
      <vt:lpstr>Презентация PowerPoint</vt:lpstr>
      <vt:lpstr>Презентация PowerPoint</vt:lpstr>
      <vt:lpstr>Презентация PowerPoint</vt:lpstr>
      <vt:lpstr>Расходы районного бюджета по разделам и подразделам классификации расходов бюджета,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муниципального образования  Александровский район по расходам за 2018– 2019 годы (тыс.руб.)</vt:lpstr>
      <vt:lpstr>Динамика расходов бюджета по разделам за 2018-2019годы</vt:lpstr>
      <vt:lpstr>Презентация PowerPoint</vt:lpstr>
      <vt:lpstr>Расходы бюджета муниципального района в 2017 – 2019 годах на ОБРАЗОВАНИЕ</vt:lpstr>
      <vt:lpstr>Динамика расходов бюджета Александровского района  на КУЛЬТУРУ</vt:lpstr>
      <vt:lpstr>Динамика расходов бюджета  Александровского района  на СОЦИАЛЬНУЮ ПОЛИТИКУ</vt:lpstr>
      <vt:lpstr>Структура межбюджетных трансфертов бюджетам поселений из районного бюджета, тыс. рублей</vt:lpstr>
      <vt:lpstr>Ведомственная структура расходов районного бюджета за 2019 год, тыс. рублей </vt:lpstr>
      <vt:lpstr>Расходы на реализацию муниципальных программ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 образования и культуры</vt:lpstr>
      <vt:lpstr>Открытые муниципальные информационные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Пользователь</cp:lastModifiedBy>
  <cp:revision>502</cp:revision>
  <dcterms:created xsi:type="dcterms:W3CDTF">2016-03-15T11:11:10Z</dcterms:created>
  <dcterms:modified xsi:type="dcterms:W3CDTF">2020-12-25T04:24:10Z</dcterms:modified>
</cp:coreProperties>
</file>